
<file path=[Content_Types].xml><?xml version="1.0" encoding="utf-8"?>
<Types xmlns="http://schemas.openxmlformats.org/package/2006/content-types">
  <Default Extension="jpeg" ContentType="image/jpeg"/>
  <Default Extension="png" ContentType="image/png"/>
  <Default Extension="png&amp;ehk=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494" r:id="rId3"/>
    <p:sldId id="500" r:id="rId4"/>
    <p:sldId id="496" r:id="rId5"/>
    <p:sldId id="501" r:id="rId6"/>
    <p:sldId id="503" r:id="rId7"/>
    <p:sldId id="344" r:id="rId8"/>
    <p:sldId id="498" r:id="rId9"/>
    <p:sldId id="345" r:id="rId10"/>
    <p:sldId id="347" r:id="rId11"/>
    <p:sldId id="355" r:id="rId12"/>
    <p:sldId id="505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F71"/>
    <a:srgbClr val="F5B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05" autoAdjust="0"/>
    <p:restoredTop sz="61600" autoAdjust="0"/>
  </p:normalViewPr>
  <p:slideViewPr>
    <p:cSldViewPr>
      <p:cViewPr varScale="1">
        <p:scale>
          <a:sx n="98" d="100"/>
          <a:sy n="98" d="100"/>
        </p:scale>
        <p:origin x="1973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BF7DC-1830-4742-B6AC-9EB864F23355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058A0-EFFA-4684-A132-14F5B0094B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0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79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92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58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3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57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56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64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95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https://www.zonta.org/Membership/Tools/Leadership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4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79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058A0-EFFA-4684-A132-14F5B0094B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2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6477000" cy="1583531"/>
          </a:xfrm>
        </p:spPr>
        <p:txBody>
          <a:bodyPr>
            <a:noAutofit/>
          </a:bodyPr>
          <a:lstStyle>
            <a:lvl1pPr algn="l">
              <a:lnSpc>
                <a:spcPts val="6000"/>
              </a:lnSpc>
              <a:defRPr sz="6000">
                <a:latin typeface="Hypatia Sans Pro Semibol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86150"/>
            <a:ext cx="5867400" cy="45720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005F71"/>
                </a:solidFill>
                <a:latin typeface="Lat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792" y="4000500"/>
            <a:ext cx="1134208" cy="11430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731520" y="971550"/>
            <a:ext cx="8031480" cy="6858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 userDrawn="1"/>
        </p:nvSpPr>
        <p:spPr>
          <a:xfrm>
            <a:off x="3124200" y="438150"/>
            <a:ext cx="5715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5F71"/>
                </a:solidFill>
                <a:latin typeface="Lato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000" b="0" dirty="0"/>
              <a:t>Zonta</a:t>
            </a:r>
            <a:r>
              <a:rPr lang="en-US" sz="3000" b="0" baseline="0" dirty="0"/>
              <a:t> International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375920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4A85-7AC3-41E9-B29A-AE8F0283A15C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D03F-718D-44C4-A7A0-A958E7C07A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5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6553200" y="476765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066800" y="2931414"/>
            <a:ext cx="6705600" cy="859536"/>
          </a:xfrm>
        </p:spPr>
        <p:txBody>
          <a:bodyPr>
            <a:noAutofit/>
          </a:bodyPr>
          <a:lstStyle>
            <a:lvl1pPr algn="l">
              <a:defRPr sz="3600" b="1" baseline="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Course Title Name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2864358"/>
            <a:ext cx="7315200" cy="0"/>
          </a:xfrm>
          <a:prstGeom prst="line">
            <a:avLst/>
          </a:prstGeom>
          <a:ln w="5715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8130"/>
            <a:ext cx="2914124" cy="221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8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800600"/>
            <a:ext cx="9144000" cy="171450"/>
          </a:xfrm>
          <a:prstGeom prst="rect">
            <a:avLst/>
          </a:prstGeom>
          <a:solidFill>
            <a:srgbClr val="F5B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5979"/>
            <a:ext cx="8000999" cy="85725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1"/>
            <a:ext cx="8001000" cy="3394472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6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Lato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>
            <a:lvl1pPr>
              <a:defRPr sz="1000"/>
            </a:lvl1pPr>
          </a:lstStyle>
          <a:p>
            <a:fld id="{8CB1BAED-8C20-4E4D-BEE8-99B6A27365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AC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Zonta Leadership Academy2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38"/>
          <a:stretch/>
        </p:blipFill>
        <p:spPr bwMode="auto">
          <a:xfrm>
            <a:off x="82770" y="3733777"/>
            <a:ext cx="507789" cy="14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9" y="4997169"/>
            <a:ext cx="144353" cy="145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30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7693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457200" y="285750"/>
            <a:ext cx="3886200" cy="464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648200" y="285750"/>
            <a:ext cx="4038600" cy="990600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4648200" y="1453753"/>
            <a:ext cx="4038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12" y="4457700"/>
            <a:ext cx="6805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57200" y="3257550"/>
            <a:ext cx="82296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36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57200" y="1134270"/>
            <a:ext cx="8229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311"/>
            <a:ext cx="8229600" cy="198119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12" y="4457700"/>
            <a:ext cx="6805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8"/>
            <a:ext cx="4038600" cy="1756172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3150"/>
            <a:ext cx="8229600" cy="2667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457200" y="2152650"/>
            <a:ext cx="4038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4648200" y="209550"/>
            <a:ext cx="4038600" cy="19431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12" y="4457700"/>
            <a:ext cx="6805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2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8249" y="707135"/>
            <a:ext cx="6300216" cy="85725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238249" y="1707260"/>
            <a:ext cx="6300216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238250" y="1853183"/>
            <a:ext cx="6300214" cy="315696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12" y="4457700"/>
            <a:ext cx="6805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8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00150"/>
            <a:ext cx="4041775" cy="3200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457200" y="1123950"/>
            <a:ext cx="8229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1204459"/>
            <a:ext cx="3886200" cy="319609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5F7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12" y="4457700"/>
            <a:ext cx="6805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2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8200" y="285750"/>
            <a:ext cx="4038600" cy="990600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81150"/>
            <a:ext cx="4041775" cy="2819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4648200" y="1428750"/>
            <a:ext cx="4038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12" y="4457700"/>
            <a:ext cx="6805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1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5750"/>
            <a:ext cx="8229600" cy="857250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457200" y="1260480"/>
            <a:ext cx="8229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1377960"/>
            <a:ext cx="8229600" cy="302259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12" y="4457700"/>
            <a:ext cx="6805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7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373886"/>
            <a:ext cx="2590799" cy="1807464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6599" y="1373886"/>
            <a:ext cx="5410201" cy="302666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457200" y="1260480"/>
            <a:ext cx="8229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12" y="4457700"/>
            <a:ext cx="6805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5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4A85-7AC3-41E9-B29A-AE8F0283A15C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D03F-718D-44C4-A7A0-A958E7C07A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2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3" r:id="rId4"/>
    <p:sldLayoutId id="2147483654" r:id="rId5"/>
    <p:sldLayoutId id="2147483664" r:id="rId6"/>
    <p:sldLayoutId id="2147483663" r:id="rId7"/>
    <p:sldLayoutId id="2147483662" r:id="rId8"/>
    <p:sldLayoutId id="2147483661" r:id="rId9"/>
    <p:sldLayoutId id="2147483655" r:id="rId10"/>
    <p:sldLayoutId id="2147483668" r:id="rId11"/>
    <p:sldLayoutId id="2147483669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nta.org/Membership/Tools/Leadersh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&amp;ehk=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boilingspot.blogspot.com/2011/11/why-is-economic-growth-so-popul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0" y="1818084"/>
            <a:ext cx="6477000" cy="1507331"/>
          </a:xfrm>
        </p:spPr>
        <p:txBody>
          <a:bodyPr/>
          <a:lstStyle/>
          <a:p>
            <a:r>
              <a:rPr lang="en-US" sz="4800" dirty="0">
                <a:solidFill>
                  <a:srgbClr val="C00000"/>
                </a:solidFill>
              </a:rPr>
              <a:t>Leadership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3350"/>
            <a:ext cx="3886200" cy="1021080"/>
          </a:xfrm>
        </p:spPr>
        <p:txBody>
          <a:bodyPr/>
          <a:lstStyle/>
          <a:p>
            <a:r>
              <a:rPr lang="en-US" sz="1400" dirty="0"/>
              <a:t>Governor’s Seminar – 2018 </a:t>
            </a:r>
          </a:p>
          <a:p>
            <a:r>
              <a:rPr lang="en-US" sz="1400" dirty="0"/>
              <a:t>Tebbie Clift, Coordinator</a:t>
            </a:r>
          </a:p>
          <a:p>
            <a:r>
              <a:rPr lang="en-US" sz="1400" dirty="0"/>
              <a:t>District 3 Leadership Development</a:t>
            </a:r>
          </a:p>
          <a:p>
            <a:r>
              <a:rPr lang="en-US" dirty="0"/>
              <a:t>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496063-761C-4B64-8EF0-3227438291DA}"/>
              </a:ext>
            </a:extLst>
          </p:cNvPr>
          <p:cNvSpPr txBox="1"/>
          <p:nvPr/>
        </p:nvSpPr>
        <p:spPr>
          <a:xfrm>
            <a:off x="5638800" y="104775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</a:t>
            </a:r>
            <a:r>
              <a:rPr lang="en-US" sz="2400" b="1" dirty="0">
                <a:solidFill>
                  <a:srgbClr val="005F71"/>
                </a:solidFill>
              </a:rPr>
              <a:t>District 3</a:t>
            </a:r>
            <a:r>
              <a:rPr lang="en-US" sz="2400" b="1" dirty="0"/>
              <a:t> </a:t>
            </a:r>
          </a:p>
        </p:txBody>
      </p:sp>
      <p:pic>
        <p:nvPicPr>
          <p:cNvPr id="5" name="Picture 4" descr="https://membership.zonta.org/Portals/0/Membership/Tools/Centennial%20Anniversary%20Tools/Centennial%20Anniversary%20Branding%20Toolkit/Zonta_icon100.jpg">
            <a:extLst>
              <a:ext uri="{FF2B5EF4-FFF2-40B4-BE49-F238E27FC236}">
                <a16:creationId xmlns:a16="http://schemas.microsoft.com/office/drawing/2014/main" id="{A09DC610-F928-4CD0-9FAE-6E5EF10F30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" y="1047750"/>
            <a:ext cx="1057275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446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C8584-B52E-4D1B-BB52-E3580653F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792" y="666750"/>
            <a:ext cx="4476008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Current and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62952-F976-457E-BB4F-55031E72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148" y="1155370"/>
            <a:ext cx="5023262" cy="294108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LMS  now ‘live’ </a:t>
            </a:r>
          </a:p>
          <a:p>
            <a:r>
              <a:rPr lang="en-US" dirty="0"/>
              <a:t>Initial focus on Club</a:t>
            </a:r>
          </a:p>
          <a:p>
            <a:r>
              <a:rPr lang="en-US" dirty="0"/>
              <a:t>Geared to support active club life</a:t>
            </a:r>
          </a:p>
          <a:p>
            <a:r>
              <a:rPr lang="en-US" dirty="0"/>
              <a:t>Over 30 sessions completed</a:t>
            </a:r>
          </a:p>
          <a:p>
            <a:r>
              <a:rPr lang="en-US" dirty="0"/>
              <a:t>More in development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00BDD-9756-41E7-A838-BDC40660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051" name="Picture 3" descr="C:\Users\maureen\AppData\Local\Microsoft\Windows\Temporary Internet Files\Content.IE5\QUWZ7N25\large-Sunny-Day-with-Clouds-0-11782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47750"/>
            <a:ext cx="234267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14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B62194-E48E-46BA-B681-02EA5B4C596D}"/>
              </a:ext>
            </a:extLst>
          </p:cNvPr>
          <p:cNvSpPr txBox="1"/>
          <p:nvPr/>
        </p:nvSpPr>
        <p:spPr>
          <a:xfrm>
            <a:off x="2000250" y="5162550"/>
            <a:ext cx="5143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2" r="14017" b="9192"/>
          <a:stretch/>
        </p:blipFill>
        <p:spPr>
          <a:xfrm>
            <a:off x="914400" y="590550"/>
            <a:ext cx="6807882" cy="43434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61950"/>
            <a:ext cx="6300216" cy="8572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014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0" y="1818084"/>
            <a:ext cx="6477000" cy="1507331"/>
          </a:xfrm>
        </p:spPr>
        <p:txBody>
          <a:bodyPr/>
          <a:lstStyle/>
          <a:p>
            <a:r>
              <a:rPr lang="en-US" sz="4800" dirty="0">
                <a:solidFill>
                  <a:srgbClr val="C00000"/>
                </a:solidFill>
              </a:rPr>
              <a:t>Leadership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3716" y="3266272"/>
            <a:ext cx="4335483" cy="1820077"/>
          </a:xfrm>
        </p:spPr>
        <p:txBody>
          <a:bodyPr/>
          <a:lstStyle/>
          <a:p>
            <a:r>
              <a:rPr lang="en-US" sz="2000" dirty="0"/>
              <a:t>Tebbie Clift, Coordinator</a:t>
            </a:r>
          </a:p>
          <a:p>
            <a:r>
              <a:rPr lang="en-US" sz="2000" dirty="0"/>
              <a:t>District 3 Leadership Development</a:t>
            </a:r>
          </a:p>
          <a:p>
            <a:r>
              <a:rPr lang="en-US" sz="2000" dirty="0"/>
              <a:t>Zonta Club of New York</a:t>
            </a:r>
          </a:p>
          <a:p>
            <a:r>
              <a:rPr lang="en-US" sz="2000" dirty="0"/>
              <a:t>tebbieclift2@gmail.com</a:t>
            </a:r>
          </a:p>
          <a:p>
            <a:r>
              <a:rPr lang="en-US" dirty="0"/>
              <a:t>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496063-761C-4B64-8EF0-3227438291DA}"/>
              </a:ext>
            </a:extLst>
          </p:cNvPr>
          <p:cNvSpPr txBox="1"/>
          <p:nvPr/>
        </p:nvSpPr>
        <p:spPr>
          <a:xfrm>
            <a:off x="5638800" y="104775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</a:t>
            </a:r>
            <a:r>
              <a:rPr lang="en-US" sz="2400" b="1" dirty="0">
                <a:solidFill>
                  <a:srgbClr val="005F71"/>
                </a:solidFill>
              </a:rPr>
              <a:t>District 3</a:t>
            </a:r>
            <a:r>
              <a:rPr lang="en-US" sz="2400" b="1" dirty="0"/>
              <a:t> </a:t>
            </a:r>
          </a:p>
        </p:txBody>
      </p:sp>
      <p:pic>
        <p:nvPicPr>
          <p:cNvPr id="5" name="Picture 4" descr="https://membership.zonta.org/Portals/0/Membership/Tools/Centennial%20Anniversary%20Tools/Centennial%20Anniversary%20Branding%20Toolkit/Zonta_icon100.jpg">
            <a:extLst>
              <a:ext uri="{FF2B5EF4-FFF2-40B4-BE49-F238E27FC236}">
                <a16:creationId xmlns:a16="http://schemas.microsoft.com/office/drawing/2014/main" id="{A09DC610-F928-4CD0-9FAE-6E5EF10F30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" y="1047750"/>
            <a:ext cx="1057275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220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5979"/>
            <a:ext cx="8000999" cy="99417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Leadership Development Committee and Initiative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Article XII  Committees </a:t>
            </a:r>
          </a:p>
          <a:p>
            <a:pPr marL="0" indent="0">
              <a:buNone/>
            </a:pPr>
            <a:r>
              <a:rPr lang="en-US"/>
              <a:t>     SECTION </a:t>
            </a:r>
            <a:r>
              <a:rPr lang="en-US" dirty="0"/>
              <a:t>12</a:t>
            </a:r>
          </a:p>
          <a:p>
            <a:pPr marL="0" indent="0">
              <a:buNone/>
            </a:pPr>
            <a:r>
              <a:rPr lang="en-US" sz="3600" dirty="0"/>
              <a:t>It shall develop and provide resources for leadership development at all levels of Zonta International. </a:t>
            </a:r>
          </a:p>
        </p:txBody>
      </p:sp>
    </p:spTree>
    <p:extLst>
      <p:ext uri="{BB962C8B-B14F-4D97-AF65-F5344CB8AC3E}">
        <p14:creationId xmlns:p14="http://schemas.microsoft.com/office/powerpoint/2010/main" val="304720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B07F-D707-4A40-BECF-CDBEE25C4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3333750"/>
            <a:ext cx="7315200" cy="1219199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005F71"/>
                </a:solidFill>
              </a:rPr>
              <a:t>Strong and Vibrant Clubs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6AFA05-78D2-4895-BC12-EF1C0CF9F82E}"/>
              </a:ext>
            </a:extLst>
          </p:cNvPr>
          <p:cNvSpPr txBox="1"/>
          <p:nvPr/>
        </p:nvSpPr>
        <p:spPr>
          <a:xfrm>
            <a:off x="4564083" y="62109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5F71"/>
                </a:solidFill>
              </a:rPr>
              <a:t>     </a:t>
            </a:r>
            <a:r>
              <a:rPr lang="en-US" sz="3200" b="1" dirty="0">
                <a:solidFill>
                  <a:srgbClr val="005F71"/>
                </a:solidFill>
              </a:rPr>
              <a:t>2018-2020</a:t>
            </a:r>
          </a:p>
          <a:p>
            <a:r>
              <a:rPr lang="en-US" sz="3200" b="1" dirty="0">
                <a:solidFill>
                  <a:srgbClr val="005F71"/>
                </a:solidFill>
                <a:sym typeface="Webdings" panose="05030102010509060703" pitchFamily="18" charset="2"/>
              </a:rPr>
              <a:t></a:t>
            </a:r>
            <a:r>
              <a:rPr lang="en-US" sz="3200" b="1" dirty="0">
                <a:solidFill>
                  <a:srgbClr val="005F71"/>
                </a:solidFill>
              </a:rPr>
              <a:t>Oversee Training</a:t>
            </a:r>
          </a:p>
          <a:p>
            <a:r>
              <a:rPr lang="en-US" sz="3200" b="1" dirty="0">
                <a:solidFill>
                  <a:srgbClr val="005F71"/>
                </a:solidFill>
                <a:sym typeface="Webdings" panose="05030102010509060703" pitchFamily="18" charset="2"/>
              </a:rPr>
              <a:t></a:t>
            </a:r>
            <a:r>
              <a:rPr lang="en-US" sz="3200" b="1" dirty="0">
                <a:solidFill>
                  <a:srgbClr val="005F71"/>
                </a:solidFill>
              </a:rPr>
              <a:t>Provide Support</a:t>
            </a:r>
            <a:r>
              <a:rPr lang="en-US" dirty="0"/>
              <a:t>	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3ABD3DC-7B95-4150-860D-5A46AADA3AAB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4038601" y="2190750"/>
            <a:ext cx="2468582" cy="1295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199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5F71"/>
                </a:solidFill>
              </a:rPr>
              <a:t>District Leadership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Ensure the </a:t>
            </a:r>
            <a:r>
              <a:rPr lang="en-US" b="1" dirty="0">
                <a:solidFill>
                  <a:srgbClr val="C00000"/>
                </a:solidFill>
              </a:rPr>
              <a:t>District Board </a:t>
            </a:r>
            <a:r>
              <a:rPr lang="en-US" dirty="0"/>
              <a:t>is trained</a:t>
            </a:r>
          </a:p>
          <a:p>
            <a:r>
              <a:rPr lang="en-US" dirty="0"/>
              <a:t>Work with the District Board to ensure that </a:t>
            </a:r>
            <a:r>
              <a:rPr lang="en-US" b="1" dirty="0">
                <a:solidFill>
                  <a:srgbClr val="C00000"/>
                </a:solidFill>
              </a:rPr>
              <a:t>club officer</a:t>
            </a:r>
            <a:r>
              <a:rPr lang="en-US" dirty="0">
                <a:solidFill>
                  <a:srgbClr val="C00000"/>
                </a:solidFill>
              </a:rPr>
              <a:t>s </a:t>
            </a:r>
            <a:r>
              <a:rPr lang="en-US" dirty="0"/>
              <a:t>are trained</a:t>
            </a:r>
          </a:p>
          <a:p>
            <a:r>
              <a:rPr lang="en-US" dirty="0"/>
              <a:t>Ensure that </a:t>
            </a:r>
            <a:r>
              <a:rPr lang="en-US" b="1" dirty="0">
                <a:solidFill>
                  <a:srgbClr val="C00000"/>
                </a:solidFill>
              </a:rPr>
              <a:t>all levels use the resources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available</a:t>
            </a:r>
          </a:p>
          <a:p>
            <a:r>
              <a:rPr lang="en-US" b="1" dirty="0">
                <a:solidFill>
                  <a:srgbClr val="C00000"/>
                </a:solidFill>
              </a:rPr>
              <a:t>Provide training </a:t>
            </a:r>
            <a:r>
              <a:rPr lang="en-US" dirty="0"/>
              <a:t>as and when required</a:t>
            </a:r>
          </a:p>
          <a:p>
            <a:r>
              <a:rPr lang="en-US" dirty="0"/>
              <a:t>Seek out </a:t>
            </a:r>
            <a:r>
              <a:rPr lang="en-US" b="1" dirty="0">
                <a:solidFill>
                  <a:srgbClr val="C00000"/>
                </a:solidFill>
              </a:rPr>
              <a:t>District trainers </a:t>
            </a:r>
            <a:r>
              <a:rPr lang="en-US" dirty="0"/>
              <a:t>to assist  </a:t>
            </a:r>
          </a:p>
          <a:p>
            <a:r>
              <a:rPr lang="en-US" dirty="0"/>
              <a:t>Support the </a:t>
            </a:r>
            <a:r>
              <a:rPr lang="en-US" b="1" dirty="0">
                <a:solidFill>
                  <a:srgbClr val="C00000"/>
                </a:solidFill>
              </a:rPr>
              <a:t>District Nominating Committee </a:t>
            </a:r>
            <a:r>
              <a:rPr lang="en-US" dirty="0"/>
              <a:t>to identify potential leaders and skills needed</a:t>
            </a:r>
          </a:p>
        </p:txBody>
      </p:sp>
    </p:spTree>
    <p:extLst>
      <p:ext uri="{BB962C8B-B14F-4D97-AF65-F5344CB8AC3E}">
        <p14:creationId xmlns:p14="http://schemas.microsoft.com/office/powerpoint/2010/main" val="17518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70153B-9436-454F-ABF7-66B4F8D575F8}"/>
              </a:ext>
            </a:extLst>
          </p:cNvPr>
          <p:cNvSpPr/>
          <p:nvPr/>
        </p:nvSpPr>
        <p:spPr>
          <a:xfrm>
            <a:off x="1066800" y="1063229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What does a strong and vibrant club look like to you? Name 2-3 elements that describe this.</a:t>
            </a:r>
          </a:p>
          <a:p>
            <a:pPr marL="514350" indent="-514350">
              <a:buAutoNum type="arabicPeriod"/>
            </a:pPr>
            <a:endParaRPr lang="en-US" sz="3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 startAt="2"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What would you suggest to bring </a:t>
            </a: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     your club and it’s members ‘up to </a:t>
            </a: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     speed’ by the end of the Centennial  </a:t>
            </a:r>
          </a:p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</a:rPr>
              <a:t>     Biennium?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314D6CB-48E8-4B26-BBBA-2CE378BD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5F71"/>
                </a:solidFill>
              </a:rPr>
              <a:t>Strong and Vibrant Clubs…</a:t>
            </a:r>
          </a:p>
        </p:txBody>
      </p:sp>
    </p:spTree>
    <p:extLst>
      <p:ext uri="{BB962C8B-B14F-4D97-AF65-F5344CB8AC3E}">
        <p14:creationId xmlns:p14="http://schemas.microsoft.com/office/powerpoint/2010/main" val="279797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0" y="1707630"/>
            <a:ext cx="6477000" cy="1507331"/>
          </a:xfrm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Leadership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836" y="2876550"/>
            <a:ext cx="5529264" cy="1775389"/>
          </a:xfrm>
        </p:spPr>
        <p:txBody>
          <a:bodyPr/>
          <a:lstStyle/>
          <a:p>
            <a:r>
              <a:rPr lang="en-US" sz="3200" dirty="0"/>
              <a:t>             INFORM </a:t>
            </a:r>
            <a:endParaRPr lang="en-US" sz="2000" dirty="0"/>
          </a:p>
          <a:p>
            <a:endParaRPr lang="en-US" sz="2000" dirty="0"/>
          </a:p>
          <a:p>
            <a:r>
              <a:rPr lang="en-US" sz="3200" dirty="0"/>
              <a:t>      TRAIN     DEVELOP</a:t>
            </a:r>
          </a:p>
          <a:p>
            <a:r>
              <a:rPr lang="en-US" sz="3200" dirty="0"/>
              <a:t>                 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496063-761C-4B64-8EF0-3227438291DA}"/>
              </a:ext>
            </a:extLst>
          </p:cNvPr>
          <p:cNvSpPr txBox="1"/>
          <p:nvPr/>
        </p:nvSpPr>
        <p:spPr>
          <a:xfrm>
            <a:off x="5638800" y="104775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</a:t>
            </a:r>
            <a:r>
              <a:rPr lang="en-US" sz="2400" b="1" dirty="0">
                <a:solidFill>
                  <a:srgbClr val="005F71"/>
                </a:solidFill>
              </a:rPr>
              <a:t>District 3</a:t>
            </a:r>
            <a:r>
              <a:rPr lang="en-US" sz="2400" b="1" dirty="0"/>
              <a:t> </a:t>
            </a:r>
          </a:p>
        </p:txBody>
      </p:sp>
      <p:pic>
        <p:nvPicPr>
          <p:cNvPr id="5" name="Picture 4" descr="https://membership.zonta.org/Portals/0/Membership/Tools/Centennial%20Anniversary%20Tools/Centennial%20Anniversary%20Branding%20Toolkit/Zonta_icon100.jpg">
            <a:extLst>
              <a:ext uri="{FF2B5EF4-FFF2-40B4-BE49-F238E27FC236}">
                <a16:creationId xmlns:a16="http://schemas.microsoft.com/office/drawing/2014/main" id="{A09DC610-F928-4CD0-9FAE-6E5EF10F301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" y="1047750"/>
            <a:ext cx="1057275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ACB64F-8DE4-4383-A15A-F491CB7689C9}"/>
              </a:ext>
            </a:extLst>
          </p:cNvPr>
          <p:cNvCxnSpPr/>
          <p:nvPr/>
        </p:nvCxnSpPr>
        <p:spPr>
          <a:xfrm flipH="1">
            <a:off x="3276600" y="3333750"/>
            <a:ext cx="9144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070CFD-4548-4CC9-821A-15FAF1F491BC}"/>
              </a:ext>
            </a:extLst>
          </p:cNvPr>
          <p:cNvCxnSpPr/>
          <p:nvPr/>
        </p:nvCxnSpPr>
        <p:spPr>
          <a:xfrm>
            <a:off x="4191000" y="3333750"/>
            <a:ext cx="1066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63BDFD-D051-41A5-B110-031E0894CBD8}"/>
              </a:ext>
            </a:extLst>
          </p:cNvPr>
          <p:cNvCxnSpPr>
            <a:cxnSpLocks/>
          </p:cNvCxnSpPr>
          <p:nvPr/>
        </p:nvCxnSpPr>
        <p:spPr>
          <a:xfrm>
            <a:off x="3886200" y="409575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70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28950"/>
            <a:ext cx="6705600" cy="859536"/>
          </a:xfrm>
        </p:spPr>
        <p:txBody>
          <a:bodyPr/>
          <a:lstStyle/>
          <a:p>
            <a:pPr algn="ctr"/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Zonta International Leadership Development Program</a:t>
            </a:r>
            <a:br>
              <a:rPr lang="en-US" sz="3200" dirty="0"/>
            </a:br>
            <a:br>
              <a:rPr lang="en-US" sz="3200" dirty="0"/>
            </a:br>
            <a:r>
              <a:rPr lang="en-US" sz="2000" dirty="0">
                <a:hlinkClick r:id="rId3"/>
              </a:rPr>
              <a:t>https://www.zonta.org/Membership/Tools/Leadership</a:t>
            </a:r>
            <a:r>
              <a:rPr lang="en-US" sz="2000" dirty="0"/>
              <a:t> </a:t>
            </a:r>
            <a:br>
              <a:rPr lang="en-US" sz="3200" dirty="0"/>
            </a:br>
            <a:br>
              <a:rPr lang="en-US" sz="3200" dirty="0"/>
            </a:b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430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B07F-D707-4A40-BECF-CDBEE25C4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200" y="1407414"/>
            <a:ext cx="3657600" cy="1164336"/>
          </a:xfrm>
        </p:spPr>
        <p:txBody>
          <a:bodyPr/>
          <a:lstStyle/>
          <a:p>
            <a:r>
              <a:rPr lang="en-US" b="0" dirty="0">
                <a:solidFill>
                  <a:schemeClr val="accent2">
                    <a:lumMod val="75000"/>
                  </a:schemeClr>
                </a:solidFill>
              </a:rPr>
              <a:t>E-learning </a:t>
            </a:r>
            <a:br>
              <a:rPr lang="en-US" b="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0" dirty="0">
                <a:solidFill>
                  <a:schemeClr val="accent2">
                    <a:lumMod val="75000"/>
                  </a:schemeClr>
                </a:solidFill>
              </a:rPr>
              <a:t>Online system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0044B0-7A91-4B3D-B5A4-81091A939320}"/>
              </a:ext>
            </a:extLst>
          </p:cNvPr>
          <p:cNvSpPr txBox="1"/>
          <p:nvPr/>
        </p:nvSpPr>
        <p:spPr>
          <a:xfrm>
            <a:off x="914400" y="310515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Organizational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Personal and professional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Expand leadership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A99E523-3C5F-4DB1-B106-37DE939F357D}"/>
              </a:ext>
            </a:extLst>
          </p:cNvPr>
          <p:cNvSpPr/>
          <p:nvPr/>
        </p:nvSpPr>
        <p:spPr>
          <a:xfrm>
            <a:off x="3352800" y="1943863"/>
            <a:ext cx="762000" cy="94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209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0B8F9-EFA4-40F0-9865-6CF49C02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5750"/>
            <a:ext cx="7620000" cy="85725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Six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16867-9F3D-4FF1-B9AF-2C61964F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8010"/>
            <a:ext cx="7620000" cy="3394472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989013" algn="l"/>
              </a:tabLst>
            </a:pPr>
            <a:r>
              <a:rPr lang="en-US" sz="2800" dirty="0"/>
              <a:t>1.0  	Governance</a:t>
            </a:r>
          </a:p>
          <a:p>
            <a:pPr marL="0" indent="0">
              <a:buNone/>
              <a:tabLst>
                <a:tab pos="989013" algn="l"/>
              </a:tabLst>
            </a:pPr>
            <a:r>
              <a:rPr lang="en-US" sz="2800" dirty="0"/>
              <a:t>2.0  	Goal Inspired Leadership</a:t>
            </a:r>
          </a:p>
          <a:p>
            <a:pPr marL="0" indent="0">
              <a:buNone/>
              <a:tabLst>
                <a:tab pos="989013" algn="l"/>
              </a:tabLst>
            </a:pPr>
            <a:r>
              <a:rPr lang="en-US" sz="2800" dirty="0"/>
              <a:t>3.0  	People Leadership</a:t>
            </a:r>
          </a:p>
          <a:p>
            <a:pPr marL="0" indent="0">
              <a:buNone/>
              <a:tabLst>
                <a:tab pos="989013" algn="l"/>
              </a:tabLst>
            </a:pPr>
            <a:r>
              <a:rPr lang="en-US" sz="2800" dirty="0"/>
              <a:t>4.0  	Financial Leadership</a:t>
            </a:r>
          </a:p>
          <a:p>
            <a:pPr marL="0" indent="0">
              <a:buNone/>
              <a:tabLst>
                <a:tab pos="989013" algn="l"/>
              </a:tabLst>
            </a:pPr>
            <a:r>
              <a:rPr lang="en-US" sz="2800" dirty="0"/>
              <a:t>5.0  	Business Strategies</a:t>
            </a:r>
          </a:p>
          <a:p>
            <a:pPr marL="0" indent="0">
              <a:buNone/>
              <a:tabLst>
                <a:tab pos="989013" algn="l"/>
              </a:tabLst>
            </a:pPr>
            <a:r>
              <a:rPr lang="en-US" sz="2800" dirty="0"/>
              <a:t>6.0 	Membership Engagement &amp; Growth</a:t>
            </a:r>
          </a:p>
          <a:p>
            <a:pPr marL="0" indent="0">
              <a:buNone/>
            </a:pPr>
            <a:endParaRPr lang="en-US" sz="3200" dirty="0">
              <a:solidFill>
                <a:srgbClr val="802528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64FAD-1FDD-4425-9420-D5596536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BAED-8C20-4E4D-BEE8-99B6A273657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9401619-4971-4A79-AFC4-6F482F02E8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b="22157"/>
          <a:stretch/>
        </p:blipFill>
        <p:spPr>
          <a:xfrm>
            <a:off x="6096000" y="1200150"/>
            <a:ext cx="2209131" cy="22098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E51DB6-9B36-43D0-BAD1-F1E515840430}"/>
              </a:ext>
            </a:extLst>
          </p:cNvPr>
          <p:cNvCxnSpPr/>
          <p:nvPr/>
        </p:nvCxnSpPr>
        <p:spPr>
          <a:xfrm>
            <a:off x="838869" y="3181350"/>
            <a:ext cx="525713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onta1820">
      <a:majorFont>
        <a:latin typeface="Hypatia Sans Pro Semi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263</Words>
  <Application>Microsoft Office PowerPoint</Application>
  <PresentationFormat>On-screen Show (16:9)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Hypatia Sans Pro Semibold</vt:lpstr>
      <vt:lpstr>Lato</vt:lpstr>
      <vt:lpstr>Webdings</vt:lpstr>
      <vt:lpstr>Office Theme</vt:lpstr>
      <vt:lpstr>Leadership Development</vt:lpstr>
      <vt:lpstr> Leadership Development Committee and Initiative </vt:lpstr>
      <vt:lpstr>Strong and Vibrant Clubs</vt:lpstr>
      <vt:lpstr>District Leadership Development </vt:lpstr>
      <vt:lpstr>Strong and Vibrant Clubs…</vt:lpstr>
      <vt:lpstr>Leadership Development</vt:lpstr>
      <vt:lpstr>   Zonta International Leadership Development Program  https://www.zonta.org/Membership/Tools/Leadership    </vt:lpstr>
      <vt:lpstr>E-learning  Online system</vt:lpstr>
      <vt:lpstr>Six Modules</vt:lpstr>
      <vt:lpstr>Current and Available</vt:lpstr>
      <vt:lpstr>Questions?</vt:lpstr>
      <vt:lpstr>Leadership Development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Edrinn</dc:creator>
  <cp:lastModifiedBy>Judy Johnston</cp:lastModifiedBy>
  <cp:revision>153</cp:revision>
  <dcterms:created xsi:type="dcterms:W3CDTF">2018-01-12T21:14:27Z</dcterms:created>
  <dcterms:modified xsi:type="dcterms:W3CDTF">2018-11-23T17:27:31Z</dcterms:modified>
</cp:coreProperties>
</file>