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9" r:id="rId3"/>
    <p:sldId id="260" r:id="rId4"/>
    <p:sldId id="263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69489" autoAdjust="0"/>
  </p:normalViewPr>
  <p:slideViewPr>
    <p:cSldViewPr snapToGrid="0">
      <p:cViewPr varScale="1">
        <p:scale>
          <a:sx n="46" d="100"/>
          <a:sy n="46" d="100"/>
        </p:scale>
        <p:origin x="1252" y="4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77570-26E2-42BF-AA45-C9E21F5B44F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DE972E-1FB9-4EC2-A072-AC7268BB5121}">
      <dgm:prSet/>
      <dgm:spPr/>
      <dgm:t>
        <a:bodyPr/>
        <a:lstStyle/>
        <a:p>
          <a:r>
            <a:rPr lang="en-US" dirty="0">
              <a:latin typeface="+mj-lt"/>
            </a:rPr>
            <a:t>Economics and Political Science</a:t>
          </a:r>
        </a:p>
        <a:p>
          <a:r>
            <a:rPr lang="en-US" dirty="0">
              <a:latin typeface="+mj-lt"/>
            </a:rPr>
            <a:t>Villanova ‘14</a:t>
          </a:r>
        </a:p>
      </dgm:t>
    </dgm:pt>
    <dgm:pt modelId="{915FFA31-90E8-4ED1-A21A-7004EFE75032}" type="parTrans" cxnId="{2100FB2E-B2D1-4BA3-9EC3-ABF8E9E34B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018EF77-7F49-4C18-AE70-1CFB075928F4}" type="sibTrans" cxnId="{2100FB2E-B2D1-4BA3-9EC3-ABF8E9E34B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149F92C-8BA1-4918-8A06-1E179A7634F8}">
      <dgm:prSet/>
      <dgm:spPr/>
      <dgm:t>
        <a:bodyPr/>
        <a:lstStyle/>
        <a:p>
          <a:r>
            <a:rPr lang="en-US" dirty="0">
              <a:latin typeface="+mj-lt"/>
            </a:rPr>
            <a:t>Worked for NGO in Madrid, Spain for two months</a:t>
          </a:r>
        </a:p>
      </dgm:t>
    </dgm:pt>
    <dgm:pt modelId="{A1667F1A-DBBA-47F1-B2C5-11FB8783B4C8}" type="parTrans" cxnId="{2D72BD7B-5F44-4B4D-AA9E-28AB4F05334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8D1895B-D4BD-4D71-BBDD-DBD1629A30F3}" type="sibTrans" cxnId="{2D72BD7B-5F44-4B4D-AA9E-28AB4F05334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59DE016-450A-4343-87E2-6258A41B3430}">
      <dgm:prSet/>
      <dgm:spPr/>
      <dgm:t>
        <a:bodyPr/>
        <a:lstStyle/>
        <a:p>
          <a:r>
            <a:rPr lang="en-US" dirty="0">
              <a:latin typeface="+mj-lt"/>
            </a:rPr>
            <a:t>Studied abroad in Santiago, Chile for four months</a:t>
          </a:r>
        </a:p>
      </dgm:t>
    </dgm:pt>
    <dgm:pt modelId="{A7C8BDEC-D79B-4BC5-B162-5E5FEE1FA152}" type="parTrans" cxnId="{548CB94A-1696-4BBC-83DA-1EF33BB306B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B05EE7D-452F-40F6-B1E5-24DF0BEA8E83}" type="sibTrans" cxnId="{548CB94A-1696-4BBC-83DA-1EF33BB306B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696C6E3-5E96-46D8-9B10-CDC64B2B16E5}">
      <dgm:prSet/>
      <dgm:spPr/>
      <dgm:t>
        <a:bodyPr/>
        <a:lstStyle/>
        <a:p>
          <a:r>
            <a:rPr lang="en-US" dirty="0">
              <a:latin typeface="+mj-lt"/>
            </a:rPr>
            <a:t>Volunteered in Antigua, Guatemala</a:t>
          </a:r>
        </a:p>
      </dgm:t>
    </dgm:pt>
    <dgm:pt modelId="{600AEACA-CD09-426E-BAE7-8E6ABD8F4895}" type="parTrans" cxnId="{0CBA2291-4664-4A45-BF3A-92247ECEC3A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0210171-4699-4824-90E4-CE303D08287C}" type="sibTrans" cxnId="{0CBA2291-4664-4A45-BF3A-92247ECEC3A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BE1D35A-59E6-4127-A57F-7103F2827AC7}">
      <dgm:prSet/>
      <dgm:spPr/>
      <dgm:t>
        <a:bodyPr/>
        <a:lstStyle/>
        <a:p>
          <a:r>
            <a:rPr lang="en-US">
              <a:latin typeface="+mj-lt"/>
            </a:rPr>
            <a:t>Researched gender wage gap</a:t>
          </a:r>
        </a:p>
      </dgm:t>
    </dgm:pt>
    <dgm:pt modelId="{4388D28C-83E0-4F95-8153-A1B7A74A87E8}" type="parTrans" cxnId="{E26AE2D7-7045-43BD-9DF8-AB8995ADCA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8D1F120-EC4A-4BBD-ADF7-BD79DDA09AC3}" type="sibTrans" cxnId="{E26AE2D7-7045-43BD-9DF8-AB8995ADCA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DD335EE-4B4A-441C-8CA8-A3111FF266F2}" type="pres">
      <dgm:prSet presAssocID="{EEF77570-26E2-42BF-AA45-C9E21F5B44F3}" presName="diagram" presStyleCnt="0">
        <dgm:presLayoutVars>
          <dgm:dir/>
          <dgm:resizeHandles val="exact"/>
        </dgm:presLayoutVars>
      </dgm:prSet>
      <dgm:spPr/>
    </dgm:pt>
    <dgm:pt modelId="{A44C69A8-5F7D-4448-A018-DBFE983F2477}" type="pres">
      <dgm:prSet presAssocID="{E7DE972E-1FB9-4EC2-A072-AC7268BB5121}" presName="node" presStyleLbl="node1" presStyleIdx="0" presStyleCnt="5">
        <dgm:presLayoutVars>
          <dgm:bulletEnabled val="1"/>
        </dgm:presLayoutVars>
      </dgm:prSet>
      <dgm:spPr/>
    </dgm:pt>
    <dgm:pt modelId="{9BF653BE-6313-4529-8D6B-FC15D46C4D11}" type="pres">
      <dgm:prSet presAssocID="{4018EF77-7F49-4C18-AE70-1CFB075928F4}" presName="sibTrans" presStyleCnt="0"/>
      <dgm:spPr/>
    </dgm:pt>
    <dgm:pt modelId="{1201D8D5-6786-4E8B-9828-74A437F5D4B0}" type="pres">
      <dgm:prSet presAssocID="{3149F92C-8BA1-4918-8A06-1E179A7634F8}" presName="node" presStyleLbl="node1" presStyleIdx="1" presStyleCnt="5">
        <dgm:presLayoutVars>
          <dgm:bulletEnabled val="1"/>
        </dgm:presLayoutVars>
      </dgm:prSet>
      <dgm:spPr/>
    </dgm:pt>
    <dgm:pt modelId="{091BC6F6-F816-4092-BC34-7619E0746994}" type="pres">
      <dgm:prSet presAssocID="{98D1895B-D4BD-4D71-BBDD-DBD1629A30F3}" presName="sibTrans" presStyleCnt="0"/>
      <dgm:spPr/>
    </dgm:pt>
    <dgm:pt modelId="{3C4CBD34-5122-4C53-BCA8-AE5E371F5803}" type="pres">
      <dgm:prSet presAssocID="{259DE016-450A-4343-87E2-6258A41B3430}" presName="node" presStyleLbl="node1" presStyleIdx="2" presStyleCnt="5">
        <dgm:presLayoutVars>
          <dgm:bulletEnabled val="1"/>
        </dgm:presLayoutVars>
      </dgm:prSet>
      <dgm:spPr/>
    </dgm:pt>
    <dgm:pt modelId="{A35E1373-140C-484D-AB0B-7DED2B7B59B4}" type="pres">
      <dgm:prSet presAssocID="{FB05EE7D-452F-40F6-B1E5-24DF0BEA8E83}" presName="sibTrans" presStyleCnt="0"/>
      <dgm:spPr/>
    </dgm:pt>
    <dgm:pt modelId="{E2BC8063-6D94-4CDB-9B0C-73137F267CCD}" type="pres">
      <dgm:prSet presAssocID="{D696C6E3-5E96-46D8-9B10-CDC64B2B16E5}" presName="node" presStyleLbl="node1" presStyleIdx="3" presStyleCnt="5">
        <dgm:presLayoutVars>
          <dgm:bulletEnabled val="1"/>
        </dgm:presLayoutVars>
      </dgm:prSet>
      <dgm:spPr/>
    </dgm:pt>
    <dgm:pt modelId="{599F0FC8-0ACB-4B94-9883-974CADEBD9C2}" type="pres">
      <dgm:prSet presAssocID="{00210171-4699-4824-90E4-CE303D08287C}" presName="sibTrans" presStyleCnt="0"/>
      <dgm:spPr/>
    </dgm:pt>
    <dgm:pt modelId="{097D2475-7517-4237-8889-086232E50F35}" type="pres">
      <dgm:prSet presAssocID="{FBE1D35A-59E6-4127-A57F-7103F2827AC7}" presName="node" presStyleLbl="node1" presStyleIdx="4" presStyleCnt="5">
        <dgm:presLayoutVars>
          <dgm:bulletEnabled val="1"/>
        </dgm:presLayoutVars>
      </dgm:prSet>
      <dgm:spPr/>
    </dgm:pt>
  </dgm:ptLst>
  <dgm:cxnLst>
    <dgm:cxn modelId="{2100FB2E-B2D1-4BA3-9EC3-ABF8E9E34B40}" srcId="{EEF77570-26E2-42BF-AA45-C9E21F5B44F3}" destId="{E7DE972E-1FB9-4EC2-A072-AC7268BB5121}" srcOrd="0" destOrd="0" parTransId="{915FFA31-90E8-4ED1-A21A-7004EFE75032}" sibTransId="{4018EF77-7F49-4C18-AE70-1CFB075928F4}"/>
    <dgm:cxn modelId="{83F2B168-0A1C-44E1-BB32-BC9C21A45F1A}" type="presOf" srcId="{FBE1D35A-59E6-4127-A57F-7103F2827AC7}" destId="{097D2475-7517-4237-8889-086232E50F35}" srcOrd="0" destOrd="0" presId="urn:microsoft.com/office/officeart/2005/8/layout/default"/>
    <dgm:cxn modelId="{548CB94A-1696-4BBC-83DA-1EF33BB306B2}" srcId="{EEF77570-26E2-42BF-AA45-C9E21F5B44F3}" destId="{259DE016-450A-4343-87E2-6258A41B3430}" srcOrd="2" destOrd="0" parTransId="{A7C8BDEC-D79B-4BC5-B162-5E5FEE1FA152}" sibTransId="{FB05EE7D-452F-40F6-B1E5-24DF0BEA8E83}"/>
    <dgm:cxn modelId="{8E5A9A4D-60A6-4DB4-AC4C-AE049E5B8C69}" type="presOf" srcId="{EEF77570-26E2-42BF-AA45-C9E21F5B44F3}" destId="{DDD335EE-4B4A-441C-8CA8-A3111FF266F2}" srcOrd="0" destOrd="0" presId="urn:microsoft.com/office/officeart/2005/8/layout/default"/>
    <dgm:cxn modelId="{AAC20E74-E512-4423-8939-1C738BA03626}" type="presOf" srcId="{D696C6E3-5E96-46D8-9B10-CDC64B2B16E5}" destId="{E2BC8063-6D94-4CDB-9B0C-73137F267CCD}" srcOrd="0" destOrd="0" presId="urn:microsoft.com/office/officeart/2005/8/layout/default"/>
    <dgm:cxn modelId="{2D72BD7B-5F44-4B4D-AA9E-28AB4F053341}" srcId="{EEF77570-26E2-42BF-AA45-C9E21F5B44F3}" destId="{3149F92C-8BA1-4918-8A06-1E179A7634F8}" srcOrd="1" destOrd="0" parTransId="{A1667F1A-DBBA-47F1-B2C5-11FB8783B4C8}" sibTransId="{98D1895B-D4BD-4D71-BBDD-DBD1629A30F3}"/>
    <dgm:cxn modelId="{33ABD08F-5508-4732-8333-8BED6B421BE2}" type="presOf" srcId="{3149F92C-8BA1-4918-8A06-1E179A7634F8}" destId="{1201D8D5-6786-4E8B-9828-74A437F5D4B0}" srcOrd="0" destOrd="0" presId="urn:microsoft.com/office/officeart/2005/8/layout/default"/>
    <dgm:cxn modelId="{0CBA2291-4664-4A45-BF3A-92247ECEC3A6}" srcId="{EEF77570-26E2-42BF-AA45-C9E21F5B44F3}" destId="{D696C6E3-5E96-46D8-9B10-CDC64B2B16E5}" srcOrd="3" destOrd="0" parTransId="{600AEACA-CD09-426E-BAE7-8E6ABD8F4895}" sibTransId="{00210171-4699-4824-90E4-CE303D08287C}"/>
    <dgm:cxn modelId="{E26AE2D7-7045-43BD-9DF8-AB8995ADCA40}" srcId="{EEF77570-26E2-42BF-AA45-C9E21F5B44F3}" destId="{FBE1D35A-59E6-4127-A57F-7103F2827AC7}" srcOrd="4" destOrd="0" parTransId="{4388D28C-83E0-4F95-8153-A1B7A74A87E8}" sibTransId="{F8D1F120-EC4A-4BBD-ADF7-BD79DDA09AC3}"/>
    <dgm:cxn modelId="{BA32E2F0-664D-4948-B0E8-CCE4643DAC68}" type="presOf" srcId="{E7DE972E-1FB9-4EC2-A072-AC7268BB5121}" destId="{A44C69A8-5F7D-4448-A018-DBFE983F2477}" srcOrd="0" destOrd="0" presId="urn:microsoft.com/office/officeart/2005/8/layout/default"/>
    <dgm:cxn modelId="{E27E84F9-7F40-4246-85E7-5C1799DD5213}" type="presOf" srcId="{259DE016-450A-4343-87E2-6258A41B3430}" destId="{3C4CBD34-5122-4C53-BCA8-AE5E371F5803}" srcOrd="0" destOrd="0" presId="urn:microsoft.com/office/officeart/2005/8/layout/default"/>
    <dgm:cxn modelId="{C5696EA1-DA1F-44E2-AD60-F83DA3B63846}" type="presParOf" srcId="{DDD335EE-4B4A-441C-8CA8-A3111FF266F2}" destId="{A44C69A8-5F7D-4448-A018-DBFE983F2477}" srcOrd="0" destOrd="0" presId="urn:microsoft.com/office/officeart/2005/8/layout/default"/>
    <dgm:cxn modelId="{8D2E44DD-ADB2-40F7-A197-945B5D65A984}" type="presParOf" srcId="{DDD335EE-4B4A-441C-8CA8-A3111FF266F2}" destId="{9BF653BE-6313-4529-8D6B-FC15D46C4D11}" srcOrd="1" destOrd="0" presId="urn:microsoft.com/office/officeart/2005/8/layout/default"/>
    <dgm:cxn modelId="{6BAD6F79-A14A-4FDC-BBBF-C80EFA144DDF}" type="presParOf" srcId="{DDD335EE-4B4A-441C-8CA8-A3111FF266F2}" destId="{1201D8D5-6786-4E8B-9828-74A437F5D4B0}" srcOrd="2" destOrd="0" presId="urn:microsoft.com/office/officeart/2005/8/layout/default"/>
    <dgm:cxn modelId="{D4FCE456-1B3B-4422-A050-BA18B7E2D989}" type="presParOf" srcId="{DDD335EE-4B4A-441C-8CA8-A3111FF266F2}" destId="{091BC6F6-F816-4092-BC34-7619E0746994}" srcOrd="3" destOrd="0" presId="urn:microsoft.com/office/officeart/2005/8/layout/default"/>
    <dgm:cxn modelId="{AA2E7E61-99D3-48C6-BF86-E8E9A96AB4E8}" type="presParOf" srcId="{DDD335EE-4B4A-441C-8CA8-A3111FF266F2}" destId="{3C4CBD34-5122-4C53-BCA8-AE5E371F5803}" srcOrd="4" destOrd="0" presId="urn:microsoft.com/office/officeart/2005/8/layout/default"/>
    <dgm:cxn modelId="{8134801A-652F-4929-86D3-EAF4AAB650F8}" type="presParOf" srcId="{DDD335EE-4B4A-441C-8CA8-A3111FF266F2}" destId="{A35E1373-140C-484D-AB0B-7DED2B7B59B4}" srcOrd="5" destOrd="0" presId="urn:microsoft.com/office/officeart/2005/8/layout/default"/>
    <dgm:cxn modelId="{08FC8938-DDFD-4610-9852-CB6D9B61A760}" type="presParOf" srcId="{DDD335EE-4B4A-441C-8CA8-A3111FF266F2}" destId="{E2BC8063-6D94-4CDB-9B0C-73137F267CCD}" srcOrd="6" destOrd="0" presId="urn:microsoft.com/office/officeart/2005/8/layout/default"/>
    <dgm:cxn modelId="{3B14D5E3-55AB-40FA-8F8D-948927EEAFBE}" type="presParOf" srcId="{DDD335EE-4B4A-441C-8CA8-A3111FF266F2}" destId="{599F0FC8-0ACB-4B94-9883-974CADEBD9C2}" srcOrd="7" destOrd="0" presId="urn:microsoft.com/office/officeart/2005/8/layout/default"/>
    <dgm:cxn modelId="{7CB8AADC-DF7C-443B-BD2D-F84F852DDE15}" type="presParOf" srcId="{DDD335EE-4B4A-441C-8CA8-A3111FF266F2}" destId="{097D2475-7517-4237-8889-086232E50F3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8D923-EB6B-44D5-87D0-94CACF65108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9D88BC71-8D26-4BB4-9B6C-7D2D0CC87F7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 dirty="0">
              <a:latin typeface="+mj-lt"/>
            </a:rPr>
            <a:t>313</a:t>
          </a:r>
          <a:r>
            <a:rPr lang="en-US" sz="2000" dirty="0">
              <a:latin typeface="+mj-lt"/>
            </a:rPr>
            <a:t> students from </a:t>
          </a:r>
          <a:r>
            <a:rPr lang="en-US" sz="2000" b="1" dirty="0">
              <a:latin typeface="+mj-lt"/>
            </a:rPr>
            <a:t>62</a:t>
          </a:r>
          <a:r>
            <a:rPr lang="en-US" sz="2000" dirty="0">
              <a:latin typeface="+mj-lt"/>
            </a:rPr>
            <a:t> countries</a:t>
          </a:r>
        </a:p>
      </dgm:t>
    </dgm:pt>
    <dgm:pt modelId="{FB22F4B6-751F-4E01-9E2A-47A18BBF5012}" type="parTrans" cxnId="{079CB71D-5B42-4D70-9BCD-BFE88A4D876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86633CB1-BFB6-4303-8A21-BD441BB1F8BF}" type="sibTrans" cxnId="{079CB71D-5B42-4D70-9BCD-BFE88A4D8764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+mj-lt"/>
          </a:endParaRPr>
        </a:p>
      </dgm:t>
    </dgm:pt>
    <dgm:pt modelId="{C3539FED-FBC9-40F8-94D7-93CD116EBD6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>
              <a:latin typeface="+mj-lt"/>
            </a:rPr>
            <a:t>One-year</a:t>
          </a:r>
        </a:p>
      </dgm:t>
    </dgm:pt>
    <dgm:pt modelId="{4A24CFDB-157E-4656-A4D2-3BF8B6A2AED5}" type="parTrans" cxnId="{7000A128-C81B-4DAC-BCBD-829623FB1682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A05578A9-137D-493A-97BD-C643BD1E4BED}" type="sibTrans" cxnId="{7000A128-C81B-4DAC-BCBD-829623FB168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+mj-lt"/>
          </a:endParaRPr>
        </a:p>
      </dgm:t>
    </dgm:pt>
    <dgm:pt modelId="{FF995A0A-EE2A-48BE-9A75-27DA60395E0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>
              <a:latin typeface="+mj-lt"/>
            </a:rPr>
            <a:t>Social impact</a:t>
          </a:r>
        </a:p>
      </dgm:t>
    </dgm:pt>
    <dgm:pt modelId="{74B026B7-3AED-4406-A517-BE56C0575D17}" type="parTrans" cxnId="{EF6BA379-5051-4CF8-804F-67E6F6B8383F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65A8AD41-BFAB-408C-9977-B9080DF1938B}" type="sibTrans" cxnId="{EF6BA379-5051-4CF8-804F-67E6F6B8383F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EE0DBC85-2EC0-4AF5-B3F5-6CC696BC67B5}" type="pres">
      <dgm:prSet presAssocID="{3FC8D923-EB6B-44D5-87D0-94CACF65108B}" presName="root" presStyleCnt="0">
        <dgm:presLayoutVars>
          <dgm:dir/>
          <dgm:resizeHandles val="exact"/>
        </dgm:presLayoutVars>
      </dgm:prSet>
      <dgm:spPr/>
    </dgm:pt>
    <dgm:pt modelId="{0BDDD9C5-498D-4C2A-A24B-A2519C6D0C95}" type="pres">
      <dgm:prSet presAssocID="{9D88BC71-8D26-4BB4-9B6C-7D2D0CC87F79}" presName="compNode" presStyleCnt="0"/>
      <dgm:spPr/>
    </dgm:pt>
    <dgm:pt modelId="{FC032433-935E-4147-9F9F-B826907B6D0B}" type="pres">
      <dgm:prSet presAssocID="{9D88BC71-8D26-4BB4-9B6C-7D2D0CC87F7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BEE1ED6-40FD-4C46-8FA4-5F6411F2D0FE}" type="pres">
      <dgm:prSet presAssocID="{9D88BC71-8D26-4BB4-9B6C-7D2D0CC87F7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ld"/>
        </a:ext>
      </dgm:extLst>
    </dgm:pt>
    <dgm:pt modelId="{415D2228-2AA6-42B1-BD33-B56D004B2EA3}" type="pres">
      <dgm:prSet presAssocID="{9D88BC71-8D26-4BB4-9B6C-7D2D0CC87F79}" presName="spaceRect" presStyleCnt="0"/>
      <dgm:spPr/>
    </dgm:pt>
    <dgm:pt modelId="{D087801A-2D02-4746-BCA9-17200388D4FC}" type="pres">
      <dgm:prSet presAssocID="{9D88BC71-8D26-4BB4-9B6C-7D2D0CC87F79}" presName="textRect" presStyleLbl="revTx" presStyleIdx="0" presStyleCnt="3" custScaleX="158353">
        <dgm:presLayoutVars>
          <dgm:chMax val="1"/>
          <dgm:chPref val="1"/>
        </dgm:presLayoutVars>
      </dgm:prSet>
      <dgm:spPr/>
    </dgm:pt>
    <dgm:pt modelId="{1B94BD2F-848E-4AF5-A805-BF364D44478C}" type="pres">
      <dgm:prSet presAssocID="{86633CB1-BFB6-4303-8A21-BD441BB1F8BF}" presName="sibTrans" presStyleCnt="0"/>
      <dgm:spPr/>
    </dgm:pt>
    <dgm:pt modelId="{6D302EB4-A479-4196-A0A4-22CE20C5B6AD}" type="pres">
      <dgm:prSet presAssocID="{C3539FED-FBC9-40F8-94D7-93CD116EBD68}" presName="compNode" presStyleCnt="0"/>
      <dgm:spPr/>
    </dgm:pt>
    <dgm:pt modelId="{A1964BA2-ED03-4724-AE47-3D1953559909}" type="pres">
      <dgm:prSet presAssocID="{C3539FED-FBC9-40F8-94D7-93CD116EBD6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CF09761-2CFF-4955-8B26-6FA7A6E8F92C}" type="pres">
      <dgm:prSet presAssocID="{C3539FED-FBC9-40F8-94D7-93CD116EBD6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BE65AF3-A2BE-47F4-AA41-FC9CFDD98048}" type="pres">
      <dgm:prSet presAssocID="{C3539FED-FBC9-40F8-94D7-93CD116EBD68}" presName="spaceRect" presStyleCnt="0"/>
      <dgm:spPr/>
    </dgm:pt>
    <dgm:pt modelId="{9330BC6A-529D-4FE4-A099-C94DBF4E5EBB}" type="pres">
      <dgm:prSet presAssocID="{C3539FED-FBC9-40F8-94D7-93CD116EBD68}" presName="textRect" presStyleLbl="revTx" presStyleIdx="1" presStyleCnt="3">
        <dgm:presLayoutVars>
          <dgm:chMax val="1"/>
          <dgm:chPref val="1"/>
        </dgm:presLayoutVars>
      </dgm:prSet>
      <dgm:spPr/>
    </dgm:pt>
    <dgm:pt modelId="{A8D7B756-ABB2-4B7B-9D0B-016635092012}" type="pres">
      <dgm:prSet presAssocID="{A05578A9-137D-493A-97BD-C643BD1E4BED}" presName="sibTrans" presStyleCnt="0"/>
      <dgm:spPr/>
    </dgm:pt>
    <dgm:pt modelId="{6B8B7F39-E62F-4D7E-A854-FC60841D8280}" type="pres">
      <dgm:prSet presAssocID="{FF995A0A-EE2A-48BE-9A75-27DA60395E0E}" presName="compNode" presStyleCnt="0"/>
      <dgm:spPr/>
    </dgm:pt>
    <dgm:pt modelId="{9596A3BE-3057-4D09-89AE-5900FF169BCC}" type="pres">
      <dgm:prSet presAssocID="{FF995A0A-EE2A-48BE-9A75-27DA60395E0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B52E7B8-7777-4686-B8D8-E8C63B4AD672}" type="pres">
      <dgm:prSet presAssocID="{FF995A0A-EE2A-48BE-9A75-27DA60395E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56342FF-530E-44D4-BCDB-5E6168703367}" type="pres">
      <dgm:prSet presAssocID="{FF995A0A-EE2A-48BE-9A75-27DA60395E0E}" presName="spaceRect" presStyleCnt="0"/>
      <dgm:spPr/>
    </dgm:pt>
    <dgm:pt modelId="{F4E26AB2-3874-4762-9189-AF5EA624B378}" type="pres">
      <dgm:prSet presAssocID="{FF995A0A-EE2A-48BE-9A75-27DA60395E0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79CB71D-5B42-4D70-9BCD-BFE88A4D8764}" srcId="{3FC8D923-EB6B-44D5-87D0-94CACF65108B}" destId="{9D88BC71-8D26-4BB4-9B6C-7D2D0CC87F79}" srcOrd="0" destOrd="0" parTransId="{FB22F4B6-751F-4E01-9E2A-47A18BBF5012}" sibTransId="{86633CB1-BFB6-4303-8A21-BD441BB1F8BF}"/>
    <dgm:cxn modelId="{7000A128-C81B-4DAC-BCBD-829623FB1682}" srcId="{3FC8D923-EB6B-44D5-87D0-94CACF65108B}" destId="{C3539FED-FBC9-40F8-94D7-93CD116EBD68}" srcOrd="1" destOrd="0" parTransId="{4A24CFDB-157E-4656-A4D2-3BF8B6A2AED5}" sibTransId="{A05578A9-137D-493A-97BD-C643BD1E4BED}"/>
    <dgm:cxn modelId="{9B34EB36-AC81-47AA-9152-83676387F6B5}" type="presOf" srcId="{C3539FED-FBC9-40F8-94D7-93CD116EBD68}" destId="{9330BC6A-529D-4FE4-A099-C94DBF4E5EBB}" srcOrd="0" destOrd="0" presId="urn:microsoft.com/office/officeart/2018/5/layout/IconLeafLabelList"/>
    <dgm:cxn modelId="{EF6BA379-5051-4CF8-804F-67E6F6B8383F}" srcId="{3FC8D923-EB6B-44D5-87D0-94CACF65108B}" destId="{FF995A0A-EE2A-48BE-9A75-27DA60395E0E}" srcOrd="2" destOrd="0" parTransId="{74B026B7-3AED-4406-A517-BE56C0575D17}" sibTransId="{65A8AD41-BFAB-408C-9977-B9080DF1938B}"/>
    <dgm:cxn modelId="{13CBC77B-795E-4477-8492-09157649E22C}" type="presOf" srcId="{FF995A0A-EE2A-48BE-9A75-27DA60395E0E}" destId="{F4E26AB2-3874-4762-9189-AF5EA624B378}" srcOrd="0" destOrd="0" presId="urn:microsoft.com/office/officeart/2018/5/layout/IconLeafLabelList"/>
    <dgm:cxn modelId="{76ECCF9D-3E47-4169-9579-A269B0B08A43}" type="presOf" srcId="{3FC8D923-EB6B-44D5-87D0-94CACF65108B}" destId="{EE0DBC85-2EC0-4AF5-B3F5-6CC696BC67B5}" srcOrd="0" destOrd="0" presId="urn:microsoft.com/office/officeart/2018/5/layout/IconLeafLabelList"/>
    <dgm:cxn modelId="{11AE4EA8-8A1E-4F44-ABFF-CD0BCB6227E4}" type="presOf" srcId="{9D88BC71-8D26-4BB4-9B6C-7D2D0CC87F79}" destId="{D087801A-2D02-4746-BCA9-17200388D4FC}" srcOrd="0" destOrd="0" presId="urn:microsoft.com/office/officeart/2018/5/layout/IconLeafLabelList"/>
    <dgm:cxn modelId="{D959A984-51DB-4351-9F2A-5CF71B776BA0}" type="presParOf" srcId="{EE0DBC85-2EC0-4AF5-B3F5-6CC696BC67B5}" destId="{0BDDD9C5-498D-4C2A-A24B-A2519C6D0C95}" srcOrd="0" destOrd="0" presId="urn:microsoft.com/office/officeart/2018/5/layout/IconLeafLabelList"/>
    <dgm:cxn modelId="{5C03F6FC-9ED8-404A-B597-4E0068AAD378}" type="presParOf" srcId="{0BDDD9C5-498D-4C2A-A24B-A2519C6D0C95}" destId="{FC032433-935E-4147-9F9F-B826907B6D0B}" srcOrd="0" destOrd="0" presId="urn:microsoft.com/office/officeart/2018/5/layout/IconLeafLabelList"/>
    <dgm:cxn modelId="{CB1DA5C8-C6A4-4769-9593-8A463F905315}" type="presParOf" srcId="{0BDDD9C5-498D-4C2A-A24B-A2519C6D0C95}" destId="{9BEE1ED6-40FD-4C46-8FA4-5F6411F2D0FE}" srcOrd="1" destOrd="0" presId="urn:microsoft.com/office/officeart/2018/5/layout/IconLeafLabelList"/>
    <dgm:cxn modelId="{3385127E-37FC-40D6-8775-1A49B87C54CB}" type="presParOf" srcId="{0BDDD9C5-498D-4C2A-A24B-A2519C6D0C95}" destId="{415D2228-2AA6-42B1-BD33-B56D004B2EA3}" srcOrd="2" destOrd="0" presId="urn:microsoft.com/office/officeart/2018/5/layout/IconLeafLabelList"/>
    <dgm:cxn modelId="{76F85501-652D-4986-949A-6B1C77B71CEE}" type="presParOf" srcId="{0BDDD9C5-498D-4C2A-A24B-A2519C6D0C95}" destId="{D087801A-2D02-4746-BCA9-17200388D4FC}" srcOrd="3" destOrd="0" presId="urn:microsoft.com/office/officeart/2018/5/layout/IconLeafLabelList"/>
    <dgm:cxn modelId="{86A49138-DFFF-4056-9DA5-E4931C9CE896}" type="presParOf" srcId="{EE0DBC85-2EC0-4AF5-B3F5-6CC696BC67B5}" destId="{1B94BD2F-848E-4AF5-A805-BF364D44478C}" srcOrd="1" destOrd="0" presId="urn:microsoft.com/office/officeart/2018/5/layout/IconLeafLabelList"/>
    <dgm:cxn modelId="{462E895D-E48B-46F3-9705-B7DA3F274ACB}" type="presParOf" srcId="{EE0DBC85-2EC0-4AF5-B3F5-6CC696BC67B5}" destId="{6D302EB4-A479-4196-A0A4-22CE20C5B6AD}" srcOrd="2" destOrd="0" presId="urn:microsoft.com/office/officeart/2018/5/layout/IconLeafLabelList"/>
    <dgm:cxn modelId="{D91971C9-0631-4607-B243-E5F1E3EC3C63}" type="presParOf" srcId="{6D302EB4-A479-4196-A0A4-22CE20C5B6AD}" destId="{A1964BA2-ED03-4724-AE47-3D1953559909}" srcOrd="0" destOrd="0" presId="urn:microsoft.com/office/officeart/2018/5/layout/IconLeafLabelList"/>
    <dgm:cxn modelId="{6818CFC4-7202-4832-80B2-72FB7F53FFDC}" type="presParOf" srcId="{6D302EB4-A479-4196-A0A4-22CE20C5B6AD}" destId="{ACF09761-2CFF-4955-8B26-6FA7A6E8F92C}" srcOrd="1" destOrd="0" presId="urn:microsoft.com/office/officeart/2018/5/layout/IconLeafLabelList"/>
    <dgm:cxn modelId="{80315BB0-C3F1-4D27-A098-EED0E9840760}" type="presParOf" srcId="{6D302EB4-A479-4196-A0A4-22CE20C5B6AD}" destId="{7BE65AF3-A2BE-47F4-AA41-FC9CFDD98048}" srcOrd="2" destOrd="0" presId="urn:microsoft.com/office/officeart/2018/5/layout/IconLeafLabelList"/>
    <dgm:cxn modelId="{013467E0-A275-41D6-846B-449BD4A8D51F}" type="presParOf" srcId="{6D302EB4-A479-4196-A0A4-22CE20C5B6AD}" destId="{9330BC6A-529D-4FE4-A099-C94DBF4E5EBB}" srcOrd="3" destOrd="0" presId="urn:microsoft.com/office/officeart/2018/5/layout/IconLeafLabelList"/>
    <dgm:cxn modelId="{9D0C7368-A2B7-4588-8524-6DE20EDA0122}" type="presParOf" srcId="{EE0DBC85-2EC0-4AF5-B3F5-6CC696BC67B5}" destId="{A8D7B756-ABB2-4B7B-9D0B-016635092012}" srcOrd="3" destOrd="0" presId="urn:microsoft.com/office/officeart/2018/5/layout/IconLeafLabelList"/>
    <dgm:cxn modelId="{118DD98E-FB79-461B-B538-B6ECA41307DC}" type="presParOf" srcId="{EE0DBC85-2EC0-4AF5-B3F5-6CC696BC67B5}" destId="{6B8B7F39-E62F-4D7E-A854-FC60841D8280}" srcOrd="4" destOrd="0" presId="urn:microsoft.com/office/officeart/2018/5/layout/IconLeafLabelList"/>
    <dgm:cxn modelId="{27F89B38-1B96-4E8A-8259-CB8344387503}" type="presParOf" srcId="{6B8B7F39-E62F-4D7E-A854-FC60841D8280}" destId="{9596A3BE-3057-4D09-89AE-5900FF169BCC}" srcOrd="0" destOrd="0" presId="urn:microsoft.com/office/officeart/2018/5/layout/IconLeafLabelList"/>
    <dgm:cxn modelId="{58EBAF5A-D387-4717-82D0-15300E418B7C}" type="presParOf" srcId="{6B8B7F39-E62F-4D7E-A854-FC60841D8280}" destId="{FB52E7B8-7777-4686-B8D8-E8C63B4AD672}" srcOrd="1" destOrd="0" presId="urn:microsoft.com/office/officeart/2018/5/layout/IconLeafLabelList"/>
    <dgm:cxn modelId="{17C2C2FA-1DFD-4C17-B5B7-5CEA4D994C45}" type="presParOf" srcId="{6B8B7F39-E62F-4D7E-A854-FC60841D8280}" destId="{556342FF-530E-44D4-BCDB-5E6168703367}" srcOrd="2" destOrd="0" presId="urn:microsoft.com/office/officeart/2018/5/layout/IconLeafLabelList"/>
    <dgm:cxn modelId="{D623AC1D-B999-46FA-84E8-85395586B611}" type="presParOf" srcId="{6B8B7F39-E62F-4D7E-A854-FC60841D8280}" destId="{F4E26AB2-3874-4762-9189-AF5EA624B37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C69A8-5F7D-4448-A018-DBFE983F2477}">
      <dsp:nvSpPr>
        <dsp:cNvPr id="0" name=""/>
        <dsp:cNvSpPr/>
      </dsp:nvSpPr>
      <dsp:spPr>
        <a:xfrm>
          <a:off x="581501" y="2044"/>
          <a:ext cx="2779811" cy="16678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+mj-lt"/>
            </a:rPr>
            <a:t>Economics and Political Science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+mj-lt"/>
            </a:rPr>
            <a:t>Villanova ‘14</a:t>
          </a:r>
        </a:p>
      </dsp:txBody>
      <dsp:txXfrm>
        <a:off x="581501" y="2044"/>
        <a:ext cx="2779811" cy="1667887"/>
      </dsp:txXfrm>
    </dsp:sp>
    <dsp:sp modelId="{1201D8D5-6786-4E8B-9828-74A437F5D4B0}">
      <dsp:nvSpPr>
        <dsp:cNvPr id="0" name=""/>
        <dsp:cNvSpPr/>
      </dsp:nvSpPr>
      <dsp:spPr>
        <a:xfrm>
          <a:off x="3639294" y="2044"/>
          <a:ext cx="2779811" cy="1667887"/>
        </a:xfrm>
        <a:prstGeom prst="rect">
          <a:avLst/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+mj-lt"/>
            </a:rPr>
            <a:t>Worked for NGO in Madrid, Spain for two months</a:t>
          </a:r>
        </a:p>
      </dsp:txBody>
      <dsp:txXfrm>
        <a:off x="3639294" y="2044"/>
        <a:ext cx="2779811" cy="1667887"/>
      </dsp:txXfrm>
    </dsp:sp>
    <dsp:sp modelId="{3C4CBD34-5122-4C53-BCA8-AE5E371F5803}">
      <dsp:nvSpPr>
        <dsp:cNvPr id="0" name=""/>
        <dsp:cNvSpPr/>
      </dsp:nvSpPr>
      <dsp:spPr>
        <a:xfrm>
          <a:off x="6697087" y="2044"/>
          <a:ext cx="2779811" cy="1667887"/>
        </a:xfrm>
        <a:prstGeom prst="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+mj-lt"/>
            </a:rPr>
            <a:t>Studied abroad in Santiago, Chile for four months</a:t>
          </a:r>
        </a:p>
      </dsp:txBody>
      <dsp:txXfrm>
        <a:off x="6697087" y="2044"/>
        <a:ext cx="2779811" cy="1667887"/>
      </dsp:txXfrm>
    </dsp:sp>
    <dsp:sp modelId="{E2BC8063-6D94-4CDB-9B0C-73137F267CCD}">
      <dsp:nvSpPr>
        <dsp:cNvPr id="0" name=""/>
        <dsp:cNvSpPr/>
      </dsp:nvSpPr>
      <dsp:spPr>
        <a:xfrm>
          <a:off x="2110397" y="1947913"/>
          <a:ext cx="2779811" cy="1667887"/>
        </a:xfrm>
        <a:prstGeom prst="rect">
          <a:avLst/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+mj-lt"/>
            </a:rPr>
            <a:t>Volunteered in Antigua, Guatemala</a:t>
          </a:r>
        </a:p>
      </dsp:txBody>
      <dsp:txXfrm>
        <a:off x="2110397" y="1947913"/>
        <a:ext cx="2779811" cy="1667887"/>
      </dsp:txXfrm>
    </dsp:sp>
    <dsp:sp modelId="{097D2475-7517-4237-8889-086232E50F35}">
      <dsp:nvSpPr>
        <dsp:cNvPr id="0" name=""/>
        <dsp:cNvSpPr/>
      </dsp:nvSpPr>
      <dsp:spPr>
        <a:xfrm>
          <a:off x="5168190" y="1947913"/>
          <a:ext cx="2779811" cy="1667887"/>
        </a:xfrm>
        <a:prstGeom prst="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+mj-lt"/>
            </a:rPr>
            <a:t>Researched gender wage gap</a:t>
          </a:r>
        </a:p>
      </dsp:txBody>
      <dsp:txXfrm>
        <a:off x="5168190" y="1947913"/>
        <a:ext cx="2779811" cy="1667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32433-935E-4147-9F9F-B826907B6D0B}">
      <dsp:nvSpPr>
        <dsp:cNvPr id="0" name=""/>
        <dsp:cNvSpPr/>
      </dsp:nvSpPr>
      <dsp:spPr>
        <a:xfrm>
          <a:off x="868626" y="1111240"/>
          <a:ext cx="1085132" cy="108513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E1ED6-40FD-4C46-8FA4-5F6411F2D0FE}">
      <dsp:nvSpPr>
        <dsp:cNvPr id="0" name=""/>
        <dsp:cNvSpPr/>
      </dsp:nvSpPr>
      <dsp:spPr>
        <a:xfrm>
          <a:off x="1099884" y="1342498"/>
          <a:ext cx="622617" cy="6226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7801A-2D02-4746-BCA9-17200388D4FC}">
      <dsp:nvSpPr>
        <dsp:cNvPr id="0" name=""/>
        <dsp:cNvSpPr/>
      </dsp:nvSpPr>
      <dsp:spPr>
        <a:xfrm>
          <a:off x="2717" y="2534365"/>
          <a:ext cx="2816951" cy="733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>
              <a:latin typeface="+mj-lt"/>
            </a:rPr>
            <a:t>313</a:t>
          </a:r>
          <a:r>
            <a:rPr lang="en-US" sz="2000" kern="1200" dirty="0">
              <a:latin typeface="+mj-lt"/>
            </a:rPr>
            <a:t> students from </a:t>
          </a:r>
          <a:r>
            <a:rPr lang="en-US" sz="2000" b="1" kern="1200" dirty="0">
              <a:latin typeface="+mj-lt"/>
            </a:rPr>
            <a:t>62</a:t>
          </a:r>
          <a:r>
            <a:rPr lang="en-US" sz="2000" kern="1200" dirty="0">
              <a:latin typeface="+mj-lt"/>
            </a:rPr>
            <a:t> countries</a:t>
          </a:r>
        </a:p>
      </dsp:txBody>
      <dsp:txXfrm>
        <a:off x="2717" y="2534365"/>
        <a:ext cx="2816951" cy="733798"/>
      </dsp:txXfrm>
    </dsp:sp>
    <dsp:sp modelId="{A1964BA2-ED03-4724-AE47-3D1953559909}">
      <dsp:nvSpPr>
        <dsp:cNvPr id="0" name=""/>
        <dsp:cNvSpPr/>
      </dsp:nvSpPr>
      <dsp:spPr>
        <a:xfrm>
          <a:off x="3477864" y="1111240"/>
          <a:ext cx="1085132" cy="108513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09761-2CFF-4955-8B26-6FA7A6E8F92C}">
      <dsp:nvSpPr>
        <dsp:cNvPr id="0" name=""/>
        <dsp:cNvSpPr/>
      </dsp:nvSpPr>
      <dsp:spPr>
        <a:xfrm>
          <a:off x="3709121" y="1342498"/>
          <a:ext cx="622617" cy="6226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0BC6A-529D-4FE4-A099-C94DBF4E5EBB}">
      <dsp:nvSpPr>
        <dsp:cNvPr id="0" name=""/>
        <dsp:cNvSpPr/>
      </dsp:nvSpPr>
      <dsp:spPr>
        <a:xfrm>
          <a:off x="3130977" y="2534365"/>
          <a:ext cx="1778906" cy="733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>
              <a:latin typeface="+mj-lt"/>
            </a:rPr>
            <a:t>One-year</a:t>
          </a:r>
        </a:p>
      </dsp:txBody>
      <dsp:txXfrm>
        <a:off x="3130977" y="2534365"/>
        <a:ext cx="1778906" cy="733798"/>
      </dsp:txXfrm>
    </dsp:sp>
    <dsp:sp modelId="{9596A3BE-3057-4D09-89AE-5900FF169BCC}">
      <dsp:nvSpPr>
        <dsp:cNvPr id="0" name=""/>
        <dsp:cNvSpPr/>
      </dsp:nvSpPr>
      <dsp:spPr>
        <a:xfrm>
          <a:off x="5568079" y="1111240"/>
          <a:ext cx="1085132" cy="108513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2E7B8-7777-4686-B8D8-E8C63B4AD672}">
      <dsp:nvSpPr>
        <dsp:cNvPr id="0" name=""/>
        <dsp:cNvSpPr/>
      </dsp:nvSpPr>
      <dsp:spPr>
        <a:xfrm>
          <a:off x="5799336" y="1342498"/>
          <a:ext cx="622617" cy="6226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26AB2-3874-4762-9189-AF5EA624B378}">
      <dsp:nvSpPr>
        <dsp:cNvPr id="0" name=""/>
        <dsp:cNvSpPr/>
      </dsp:nvSpPr>
      <dsp:spPr>
        <a:xfrm>
          <a:off x="5221192" y="2534365"/>
          <a:ext cx="1778906" cy="733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>
              <a:latin typeface="+mj-lt"/>
            </a:rPr>
            <a:t>Social impact</a:t>
          </a:r>
        </a:p>
      </dsp:txBody>
      <dsp:txXfrm>
        <a:off x="5221192" y="2534365"/>
        <a:ext cx="1778906" cy="733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DD921-3F7A-44FC-867F-F4B808D0B46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9D0ED-B891-4694-B3A5-1C09C5E3D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1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D0ED-B891-4694-B3A5-1C09C5E3DE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D0ED-B891-4694-B3A5-1C09C5E3DE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0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D0ED-B891-4694-B3A5-1C09C5E3D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5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D0ED-B891-4694-B3A5-1C09C5E3DE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D0ED-B891-4694-B3A5-1C09C5E3DE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56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D0ED-B891-4694-B3A5-1C09C5E3DE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4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0883-3460-4790-9E46-0701710B8D4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A9D88F3-27D3-40D8-9DF2-A72D6585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4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0883-3460-4790-9E46-0701710B8D4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8F3-27D3-40D8-9DF2-A72D6585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3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0883-3460-4790-9E46-0701710B8D4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8F3-27D3-40D8-9DF2-A72D6585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7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0883-3460-4790-9E46-0701710B8D4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8F3-27D3-40D8-9DF2-A72D6585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5840883-3460-4790-9E46-0701710B8D4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A9D88F3-27D3-40D8-9DF2-A72D6585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6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0883-3460-4790-9E46-0701710B8D4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8F3-27D3-40D8-9DF2-A72D6585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0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0883-3460-4790-9E46-0701710B8D4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8F3-27D3-40D8-9DF2-A72D6585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9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0883-3460-4790-9E46-0701710B8D4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8F3-27D3-40D8-9DF2-A72D6585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4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0883-3460-4790-9E46-0701710B8D4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8F3-27D3-40D8-9DF2-A72D6585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5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0883-3460-4790-9E46-0701710B8D4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8F3-27D3-40D8-9DF2-A72D6585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5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0883-3460-4790-9E46-0701710B8D49}" type="datetimeFigureOut">
              <a:rPr lang="en-US" smtClean="0"/>
              <a:t>9/30/2019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8F3-27D3-40D8-9DF2-A72D6585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3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5840883-3460-4790-9E46-0701710B8D4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6A9D88F3-27D3-40D8-9DF2-A72D6585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3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5.jpeg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1.jpeg"/><Relationship Id="rId10" Type="http://schemas.openxmlformats.org/officeDocument/2006/relationships/diagramQuickStyle" Target="../diagrams/quickStyle2.xml"/><Relationship Id="rId4" Type="http://schemas.microsoft.com/office/2007/relationships/hdphoto" Target="../media/hdphoto2.wdp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84F0-9EBF-4B60-BE13-680B2BA862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200" dirty="0"/>
              <a:t>Kaitlin Thompson</a:t>
            </a:r>
            <a:br>
              <a:rPr lang="en-US" sz="5200" dirty="0"/>
            </a:br>
            <a:br>
              <a:rPr lang="en-US" sz="5200" dirty="0"/>
            </a:br>
            <a:r>
              <a:rPr lang="en-US" sz="3200" dirty="0"/>
              <a:t>Jane M. </a:t>
            </a:r>
            <a:r>
              <a:rPr lang="en-US" sz="3200" dirty="0" err="1"/>
              <a:t>Klausman</a:t>
            </a:r>
            <a:r>
              <a:rPr lang="en-US" sz="3200" dirty="0"/>
              <a:t> (JMK) recipient</a:t>
            </a:r>
          </a:p>
        </p:txBody>
      </p:sp>
    </p:spTree>
    <p:extLst>
      <p:ext uri="{BB962C8B-B14F-4D97-AF65-F5344CB8AC3E}">
        <p14:creationId xmlns:p14="http://schemas.microsoft.com/office/powerpoint/2010/main" val="372363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0E37-89CF-4E3A-8413-3F55D935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Studies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DFE545D-86C5-4F48-897C-C3AA8FBE3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669BFA2-1EB3-498F-8669-D539275B2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545875"/>
              </p:ext>
            </p:extLst>
          </p:nvPr>
        </p:nvGraphicFramePr>
        <p:xfrm>
          <a:off x="1069975" y="240571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194" name="Picture 2" descr="Image may contain: 15 people">
            <a:extLst>
              <a:ext uri="{FF2B5EF4-FFF2-40B4-BE49-F238E27FC236}">
                <a16:creationId xmlns:a16="http://schemas.microsoft.com/office/drawing/2014/main" id="{85A70427-235F-43CA-B4AD-9B3A030A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4115943"/>
            <a:ext cx="30099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may contain: 6 people">
            <a:extLst>
              <a:ext uri="{FF2B5EF4-FFF2-40B4-BE49-F238E27FC236}">
                <a16:creationId xmlns:a16="http://schemas.microsoft.com/office/drawing/2014/main" id="{26605E0C-2989-423C-A594-A82C26CC0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9" b="-17892"/>
          <a:stretch/>
        </p:blipFill>
        <p:spPr bwMode="auto">
          <a:xfrm>
            <a:off x="8974322" y="4288435"/>
            <a:ext cx="3164589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5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D0D30CBC-41D6-46C0-9D9D-E23B241C4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046C5-E709-4EEC-9E6F-CBA57064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>
            <a:normAutofit/>
          </a:bodyPr>
          <a:lstStyle/>
          <a:p>
            <a:r>
              <a:rPr lang="en-US"/>
              <a:t>2014-2018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3EB68-2CE2-4B54-B646-FD149BD79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2" y="2121408"/>
            <a:ext cx="5451107" cy="3759628"/>
          </a:xfrm>
        </p:spPr>
        <p:txBody>
          <a:bodyPr>
            <a:normAutofit/>
          </a:bodyPr>
          <a:lstStyle/>
          <a:p>
            <a:r>
              <a:rPr lang="en-US" sz="2400">
                <a:latin typeface="+mj-lt"/>
              </a:rPr>
              <a:t>Four years govt consulting at PricewaterhouseCoopers</a:t>
            </a:r>
          </a:p>
          <a:p>
            <a:r>
              <a:rPr lang="en-US" sz="2400">
                <a:latin typeface="+mj-lt"/>
              </a:rPr>
              <a:t>Women’s Leadership</a:t>
            </a:r>
          </a:p>
          <a:p>
            <a:pPr lvl="1"/>
            <a:r>
              <a:rPr lang="en-US" sz="2200">
                <a:latin typeface="+mj-lt"/>
              </a:rPr>
              <a:t>Mentored interns and Associates</a:t>
            </a:r>
          </a:p>
          <a:p>
            <a:pPr lvl="1"/>
            <a:r>
              <a:rPr lang="en-US" sz="2200">
                <a:latin typeface="+mj-lt"/>
              </a:rPr>
              <a:t>Mentoring Lead for Women’s Network</a:t>
            </a:r>
          </a:p>
          <a:p>
            <a:pPr lvl="1"/>
            <a:r>
              <a:rPr lang="en-US" sz="2200">
                <a:latin typeface="+mj-lt"/>
              </a:rPr>
              <a:t>Representative at White House United State of Women summit in ‘16</a:t>
            </a:r>
          </a:p>
          <a:p>
            <a:r>
              <a:rPr lang="en-US" sz="2400">
                <a:latin typeface="+mj-lt"/>
              </a:rPr>
              <a:t>Taught English as a Second Language</a:t>
            </a:r>
          </a:p>
          <a:p>
            <a:pPr marL="0" indent="0">
              <a:buNone/>
            </a:pPr>
            <a:endParaRPr lang="en-US" sz="240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45E56D7-77AE-4BA0-B65C-3966FC8E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8245" y="321733"/>
            <a:ext cx="2639614" cy="280990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400C860-2DD9-4AAB-9D4F-67154081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103" y="321733"/>
            <a:ext cx="2639614" cy="280990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E5608F0-86EA-4958-A41C-5DDB5B844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8245" y="3293323"/>
            <a:ext cx="2639614" cy="280990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department of interior">
            <a:extLst>
              <a:ext uri="{FF2B5EF4-FFF2-40B4-BE49-F238E27FC236}">
                <a16:creationId xmlns:a16="http://schemas.microsoft.com/office/drawing/2014/main" id="{EE4F9A85-A26D-4CC9-A2AA-60237246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892" y="415359"/>
            <a:ext cx="2313432" cy="22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7FE42C6D-85DB-4AC1-A7EC-4138B389E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103" y="3293323"/>
            <a:ext cx="2639614" cy="280990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Image result for pwc">
            <a:extLst>
              <a:ext uri="{FF2B5EF4-FFF2-40B4-BE49-F238E27FC236}">
                <a16:creationId xmlns:a16="http://schemas.microsoft.com/office/drawing/2014/main" id="{D899AF81-CECD-4F65-977E-99278ADB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36" y="623356"/>
            <a:ext cx="2313432" cy="175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EFFF7E7-656A-489B-A0A4-F6FECD8D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A8AE1B8-0A76-4657-806C-C05FC299B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259914A-058B-417B-9ACB-C427FA25A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E059385-BCB3-45A7-A38F-1AD00C554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6646" y="3523857"/>
            <a:ext cx="2015079" cy="2313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421E71-C8B7-411D-83F1-09B5679DED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2542" y="3701564"/>
            <a:ext cx="2498106" cy="19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1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40">
            <a:extLst>
              <a:ext uri="{FF2B5EF4-FFF2-40B4-BE49-F238E27FC236}">
                <a16:creationId xmlns:a16="http://schemas.microsoft.com/office/drawing/2014/main" id="{AE0CBC3A-201A-4BFD-B558-8D0E7EBF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152B3-D4F6-4B6F-8144-A77DF71E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MBA at Oxford</a:t>
            </a:r>
          </a:p>
        </p:txBody>
      </p:sp>
      <p:pic>
        <p:nvPicPr>
          <p:cNvPr id="4102" name="Picture 6" descr="Image result for said business school">
            <a:extLst>
              <a:ext uri="{FF2B5EF4-FFF2-40B4-BE49-F238E27FC236}">
                <a16:creationId xmlns:a16="http://schemas.microsoft.com/office/drawing/2014/main" id="{5B92082E-6C40-4D9E-AB07-CFB06A9A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60" y="455440"/>
            <a:ext cx="1622237" cy="162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Said Business School in Oxford">
            <a:extLst>
              <a:ext uri="{FF2B5EF4-FFF2-40B4-BE49-F238E27FC236}">
                <a16:creationId xmlns:a16="http://schemas.microsoft.com/office/drawing/2014/main" id="{2524519B-D2BE-45D6-A373-BBAED1B3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2" y="327956"/>
            <a:ext cx="3608463" cy="22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0" name="Group 142">
            <a:extLst>
              <a:ext uri="{FF2B5EF4-FFF2-40B4-BE49-F238E27FC236}">
                <a16:creationId xmlns:a16="http://schemas.microsoft.com/office/drawing/2014/main" id="{D82D111B-7866-426B-A326-13305A8AB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E720103-E559-418A-824B-BEAB9F98D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3390309-8DDB-49A0-A186-0164FFDCA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104" name="Content Placeholder 2">
            <a:extLst>
              <a:ext uri="{FF2B5EF4-FFF2-40B4-BE49-F238E27FC236}">
                <a16:creationId xmlns:a16="http://schemas.microsoft.com/office/drawing/2014/main" id="{8959CDAC-27F9-43DB-8D0B-124B5C9A2E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879895"/>
              </p:ext>
            </p:extLst>
          </p:nvPr>
        </p:nvGraphicFramePr>
        <p:xfrm>
          <a:off x="4970109" y="2121407"/>
          <a:ext cx="7002816" cy="437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4" descr="Image may contain: Kaitlin Thompson, smiling, standing">
            <a:extLst>
              <a:ext uri="{FF2B5EF4-FFF2-40B4-BE49-F238E27FC236}">
                <a16:creationId xmlns:a16="http://schemas.microsoft.com/office/drawing/2014/main" id="{1712B43C-31AD-4DFB-8DEE-7FF8AEA0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2" y="2847568"/>
            <a:ext cx="3608463" cy="36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8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1492-2146-458F-AC01-DC8B2452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n-US" dirty="0"/>
              <a:t>What’s Next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C124F-268B-4440-B419-5E1F620B9D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r>
              <a:rPr lang="en-US" dirty="0"/>
              <a:t>Food and beverage industry</a:t>
            </a:r>
          </a:p>
        </p:txBody>
      </p:sp>
      <p:pic>
        <p:nvPicPr>
          <p:cNvPr id="1026" name="Picture 2" descr="Image result for danone">
            <a:extLst>
              <a:ext uri="{FF2B5EF4-FFF2-40B4-BE49-F238E27FC236}">
                <a16:creationId xmlns:a16="http://schemas.microsoft.com/office/drawing/2014/main" id="{2F8FEC45-72EC-4F1F-AE27-6BB4CB40E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3" y="2193925"/>
            <a:ext cx="1062037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5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4E3540-E8E4-4D2C-BEF5-8EF28D50F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7DEA3-2004-4B58-BF54-1D536AAB4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F94566-6663-4A4D-BD4F-2567C3B2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03E1B9-0854-46F6-89A7-31518EB7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A552FCB-9094-4BEA-B680-EAFC9CF89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6315356-4760-4A99-A689-9A3DEFA5B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CE35C5C-EE6F-409A-9035-6C0383697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ECEB8A-50F6-4195-BA3D-CCFE59301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E7DE6-136A-4FAB-B5D2-4AD312D3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31" y="4355692"/>
            <a:ext cx="9372569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40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Thank You!</a:t>
            </a:r>
          </a:p>
        </p:txBody>
      </p:sp>
      <p:pic>
        <p:nvPicPr>
          <p:cNvPr id="5" name="Picture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51909EB-12C2-4B27-A0D8-27C09D8B90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30"/>
          <a:stretch/>
        </p:blipFill>
        <p:spPr>
          <a:xfrm>
            <a:off x="484633" y="484632"/>
            <a:ext cx="3534611" cy="3471937"/>
          </a:xfrm>
          <a:prstGeom prst="rect">
            <a:avLst/>
          </a:prstGeom>
        </p:spPr>
      </p:pic>
      <p:pic>
        <p:nvPicPr>
          <p:cNvPr id="4" name="Picture 3" descr="A picture containing outdoor, building, large, clock&#10;&#10;Description automatically generated">
            <a:extLst>
              <a:ext uri="{FF2B5EF4-FFF2-40B4-BE49-F238E27FC236}">
                <a16:creationId xmlns:a16="http://schemas.microsoft.com/office/drawing/2014/main" id="{DB6E7AF0-F9EC-4F7B-83DF-A3DBA6175E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9" b="-1"/>
          <a:stretch/>
        </p:blipFill>
        <p:spPr>
          <a:xfrm>
            <a:off x="4333312" y="484632"/>
            <a:ext cx="3537658" cy="3471937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644640-7013-44A9-A7B9-4228FFD4047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743" r="3808" b="5"/>
          <a:stretch/>
        </p:blipFill>
        <p:spPr>
          <a:xfrm>
            <a:off x="8185038" y="484632"/>
            <a:ext cx="3519281" cy="347193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CEB49F5-CC0E-4722-B086-015299173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7594E6-FA28-43A4-83B7-7E85D949E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40989A9-882D-4231-925F-ABCD8438A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515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96</Words>
  <Application>Microsoft Office PowerPoint</Application>
  <PresentationFormat>Widescreen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Georgia</vt:lpstr>
      <vt:lpstr>Rockwell Extra Bold</vt:lpstr>
      <vt:lpstr>Trebuchet MS</vt:lpstr>
      <vt:lpstr>Wingdings</vt:lpstr>
      <vt:lpstr>Wood Type</vt:lpstr>
      <vt:lpstr>Kaitlin Thompson  Jane M. Klausman (JMK) recipient</vt:lpstr>
      <vt:lpstr>Studies</vt:lpstr>
      <vt:lpstr>2014-2018</vt:lpstr>
      <vt:lpstr>MBA at Oxford</vt:lpstr>
      <vt:lpstr>What’s Next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Kaitlin Thompson  Jane M. Klausman (JMK) recipient</dc:title>
  <dc:creator>kaitl</dc:creator>
  <cp:lastModifiedBy> </cp:lastModifiedBy>
  <cp:revision>5</cp:revision>
  <dcterms:created xsi:type="dcterms:W3CDTF">2019-09-30T23:29:51Z</dcterms:created>
  <dcterms:modified xsi:type="dcterms:W3CDTF">2019-10-01T00:32:38Z</dcterms:modified>
</cp:coreProperties>
</file>