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25"/>
  </p:notesMasterIdLst>
  <p:sldIdLst>
    <p:sldId id="263" r:id="rId2"/>
    <p:sldId id="317" r:id="rId3"/>
    <p:sldId id="318" r:id="rId4"/>
    <p:sldId id="319" r:id="rId5"/>
    <p:sldId id="320" r:id="rId6"/>
    <p:sldId id="323" r:id="rId7"/>
    <p:sldId id="300" r:id="rId8"/>
    <p:sldId id="321" r:id="rId9"/>
    <p:sldId id="303" r:id="rId10"/>
    <p:sldId id="281" r:id="rId11"/>
    <p:sldId id="265" r:id="rId12"/>
    <p:sldId id="324" r:id="rId13"/>
    <p:sldId id="267" r:id="rId14"/>
    <p:sldId id="298" r:id="rId15"/>
    <p:sldId id="260" r:id="rId16"/>
    <p:sldId id="325" r:id="rId17"/>
    <p:sldId id="297" r:id="rId18"/>
    <p:sldId id="296" r:id="rId19"/>
    <p:sldId id="326" r:id="rId20"/>
    <p:sldId id="322" r:id="rId21"/>
    <p:sldId id="258" r:id="rId22"/>
    <p:sldId id="299" r:id="rId23"/>
    <p:sldId id="327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EA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4" autoAdjust="0"/>
    <p:restoredTop sz="90419" autoAdjust="0"/>
  </p:normalViewPr>
  <p:slideViewPr>
    <p:cSldViewPr>
      <p:cViewPr varScale="1">
        <p:scale>
          <a:sx n="102" d="100"/>
          <a:sy n="102" d="100"/>
        </p:scale>
        <p:origin x="-5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212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43194C-C7AC-9C46-9D1E-1E31135BAC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63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13F2A6-A4F6-6047-A48B-ADFC72CA785F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194C-C7AC-9C46-9D1E-1E31135BAC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5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194C-C7AC-9C46-9D1E-1E31135BAC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90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194C-C7AC-9C46-9D1E-1E31135BAC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34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194C-C7AC-9C46-9D1E-1E31135BAC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7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9B1A6FE-3FB5-1647-B367-18608671FBC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E7B866-AC21-744C-9152-55F9A6B8C3E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68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D2A949-85DC-3142-9EFD-379B1F9A2A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1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3C72B8-80D1-3249-A976-8AD709C782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1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97631D-A52B-414F-8D97-5FD3FC253C7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7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13EE17B-8609-E544-9787-629618E42A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9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BF5BB2-F954-1143-862A-BA324D1625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87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36E6A8E-E9C7-BA44-BE9B-4528D4173ED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78F52C-B054-EF45-8195-1657C98F67D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42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D1EE1E-2367-5041-9D17-AF68C959AE3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6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B891B4-99FF-A44E-811F-AD85B60E047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charset="0"/>
              </a:defRPr>
            </a:lvl1pPr>
          </a:lstStyle>
          <a:p>
            <a:fld id="{69147256-D7DA-3042-BD9D-D8F6808E74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4350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5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352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Ø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charset="0"/>
        <a:buChar char="Ø"/>
        <a:defRPr sz="24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Ø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Ø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Ø"/>
        <a:defRPr sz="1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Ø"/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Ø"/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Ø"/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Ø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2057400"/>
          </a:xfrm>
        </p:spPr>
        <p:txBody>
          <a:bodyPr/>
          <a:lstStyle/>
          <a:p>
            <a:pPr algn="ctr"/>
            <a:r>
              <a:rPr lang="en-US" sz="3600" dirty="0" smtClean="0"/>
              <a:t>Journey</a:t>
            </a:r>
            <a:br>
              <a:rPr lang="en-US" sz="3600" dirty="0" smtClean="0"/>
            </a:br>
            <a:r>
              <a:rPr lang="en-US" sz="3600" dirty="0" smtClean="0"/>
              <a:t>of an</a:t>
            </a:r>
            <a:br>
              <a:rPr lang="en-US" sz="3600" dirty="0" smtClean="0"/>
            </a:br>
            <a:r>
              <a:rPr lang="en-US" sz="3600" dirty="0" smtClean="0"/>
              <a:t>Amelia Earhart Fellow</a:t>
            </a:r>
            <a:endParaRPr lang="en-US" sz="36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438400"/>
            <a:ext cx="6400800" cy="121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Dr. Mary </a:t>
            </a:r>
            <a:r>
              <a:rPr lang="en-US" sz="1800" dirty="0" smtClean="0"/>
              <a:t>Bowden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Amelia Earhart Fellow 1978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University of Maryland – College Park</a:t>
            </a:r>
          </a:p>
        </p:txBody>
      </p:sp>
      <p:pic>
        <p:nvPicPr>
          <p:cNvPr id="31755" name="Picture 13" descr="http://creditcardforum.com/blog/wp-content/uploads/2009/06/marylandlog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9" descr="http://upload.wikimedia.org/wikipedia/en/5/51/Ssl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685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D888C52C-AE4A-401C-96B7-4D42C7D0C86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24400"/>
            <a:ext cx="3947253" cy="1600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838200"/>
          </a:xfrm>
        </p:spPr>
        <p:txBody>
          <a:bodyPr/>
          <a:lstStyle/>
          <a:p>
            <a:r>
              <a:rPr lang="en-US" dirty="0" smtClean="0"/>
              <a:t>UMD Balloon </a:t>
            </a:r>
            <a:r>
              <a:rPr lang="en-US" dirty="0"/>
              <a:t>Launch Operation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sz="2800" dirty="0"/>
              <a:t>Balloon &amp; Parachute </a:t>
            </a:r>
          </a:p>
          <a:p>
            <a:r>
              <a:rPr lang="en-US" sz="2800" dirty="0"/>
              <a:t>Command Module</a:t>
            </a:r>
          </a:p>
          <a:p>
            <a:r>
              <a:rPr lang="en-US" sz="2800" dirty="0"/>
              <a:t>Tracking Modules</a:t>
            </a:r>
          </a:p>
          <a:p>
            <a:r>
              <a:rPr lang="en-US" sz="2800" dirty="0"/>
              <a:t>Payloads</a:t>
            </a:r>
          </a:p>
          <a:p>
            <a:r>
              <a:rPr lang="en-US" sz="2800" dirty="0"/>
              <a:t>Cut-Down Device</a:t>
            </a:r>
          </a:p>
          <a:p>
            <a:r>
              <a:rPr lang="en-US" sz="2800" dirty="0"/>
              <a:t>Ground Station</a:t>
            </a:r>
          </a:p>
          <a:p>
            <a:r>
              <a:rPr lang="en-US" sz="2800" dirty="0"/>
              <a:t>Predictions</a:t>
            </a:r>
          </a:p>
          <a:p>
            <a:r>
              <a:rPr lang="en-US" sz="2800" dirty="0" smtClean="0"/>
              <a:t>Tracking</a:t>
            </a:r>
          </a:p>
          <a:p>
            <a:r>
              <a:rPr lang="en-US" sz="2800" dirty="0" smtClean="0"/>
              <a:t>Recovery</a:t>
            </a:r>
            <a:endParaRPr lang="en-US" sz="2800" dirty="0"/>
          </a:p>
        </p:txBody>
      </p:sp>
      <p:pic>
        <p:nvPicPr>
          <p:cNvPr id="54276" name="Picture 4" descr="launc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832225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85883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Payloads </a:t>
            </a:r>
            <a:r>
              <a:rPr lang="en-US" sz="4000" dirty="0" smtClean="0">
                <a:solidFill>
                  <a:schemeClr val="bg1"/>
                </a:solidFill>
              </a:rPr>
              <a:t>being readied for flight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5843" name="Picture 3" descr="DSCN0794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1143000"/>
            <a:ext cx="7620000" cy="5715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5458"/>
            <a:ext cx="8229600" cy="838200"/>
          </a:xfrm>
        </p:spPr>
        <p:txBody>
          <a:bodyPr/>
          <a:lstStyle/>
          <a:p>
            <a:r>
              <a:rPr lang="en-US" sz="2800" dirty="0" smtClean="0"/>
              <a:t>Balloon Launches can be Fun!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590800"/>
            <a:ext cx="4449993" cy="2215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038600"/>
            <a:ext cx="4551331" cy="2706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163" y="0"/>
            <a:ext cx="2560837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14400"/>
            <a:ext cx="2428263" cy="231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4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arml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200"/>
            <a:ext cx="9144000" cy="59674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IMG04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0677525" y="35798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5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IMG203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715000" y="457200"/>
            <a:ext cx="30328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Maryland From 90,000 </a:t>
            </a:r>
            <a:r>
              <a:rPr lang="en-US" dirty="0" smtClean="0">
                <a:solidFill>
                  <a:schemeClr val="bg1"/>
                </a:solidFill>
              </a:rPr>
              <a:t>Feet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0574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Blackness of space Picture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1" y="0"/>
            <a:ext cx="11020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2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IMG203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05200" y="15240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Balloon Burst (NS-</a:t>
            </a:r>
            <a:r>
              <a:rPr lang="en-US" dirty="0" smtClean="0">
                <a:solidFill>
                  <a:schemeClr val="bg1"/>
                </a:solidFill>
              </a:rPr>
              <a:t>15)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4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</p:spPr>
        <p:txBody>
          <a:bodyPr/>
          <a:lstStyle/>
          <a:p>
            <a:r>
              <a:rPr lang="en-US" sz="2400" dirty="0" smtClean="0"/>
              <a:t>Ground Track Prediction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867400"/>
            <a:ext cx="8408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Winds aloft data from NOAA combined with estimated rise rate and burst altitude </a:t>
            </a:r>
          </a:p>
          <a:p>
            <a:r>
              <a:rPr lang="en-US" dirty="0"/>
              <a:t>allow fairly accurate predictions of ground track.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838200"/>
            <a:ext cx="8305800" cy="488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5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752600"/>
            <a:ext cx="4142336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12452"/>
            <a:ext cx="2667000" cy="1676400"/>
          </a:xfrm>
        </p:spPr>
        <p:txBody>
          <a:bodyPr/>
          <a:lstStyle/>
          <a:p>
            <a:r>
              <a:rPr lang="en-US" sz="3200" dirty="0" smtClean="0"/>
              <a:t>Landings </a:t>
            </a:r>
            <a:br>
              <a:rPr lang="en-US" sz="3200" dirty="0" smtClean="0"/>
            </a:br>
            <a:r>
              <a:rPr lang="en-US" sz="3200" dirty="0" smtClean="0"/>
              <a:t>can be </a:t>
            </a:r>
            <a:br>
              <a:rPr lang="en-US" sz="3200" dirty="0" smtClean="0"/>
            </a:br>
            <a:r>
              <a:rPr lang="en-US" sz="3200" dirty="0" smtClean="0"/>
              <a:t>challenging!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" y="2802"/>
            <a:ext cx="2593848" cy="4519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792" y="0"/>
            <a:ext cx="313320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09" y="4263329"/>
            <a:ext cx="3235809" cy="262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3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838200"/>
          </a:xfrm>
        </p:spPr>
        <p:txBody>
          <a:bodyPr/>
          <a:lstStyle/>
          <a:p>
            <a:r>
              <a:rPr lang="en-US" dirty="0" smtClean="0"/>
              <a:t>Unusual Upbringing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419600"/>
          </a:xfrm>
        </p:spPr>
        <p:txBody>
          <a:bodyPr/>
          <a:lstStyle/>
          <a:p>
            <a:r>
              <a:rPr lang="en-US" dirty="0" smtClean="0"/>
              <a:t>Big Family</a:t>
            </a:r>
            <a:endParaRPr lang="en-US" dirty="0" smtClean="0"/>
          </a:p>
          <a:p>
            <a:r>
              <a:rPr lang="en-US" dirty="0" smtClean="0"/>
              <a:t>New York City</a:t>
            </a:r>
            <a:endParaRPr lang="en-US" dirty="0" smtClean="0"/>
          </a:p>
          <a:p>
            <a:r>
              <a:rPr lang="en-US" dirty="0" err="1" smtClean="0"/>
              <a:t>Lycée</a:t>
            </a:r>
            <a:r>
              <a:rPr lang="en-US" dirty="0" smtClean="0"/>
              <a:t> </a:t>
            </a:r>
            <a:r>
              <a:rPr lang="en-US" dirty="0" err="1" smtClean="0"/>
              <a:t>Français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657600"/>
            <a:ext cx="4260666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990600"/>
            <a:ext cx="4146965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4114800"/>
            <a:ext cx="166074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6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r>
              <a:rPr lang="en-US" dirty="0" smtClean="0"/>
              <a:t>What I am most proud of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72000"/>
            <a:ext cx="3390900" cy="2590800"/>
          </a:xfrm>
        </p:spPr>
        <p:txBody>
          <a:bodyPr/>
          <a:lstStyle/>
          <a:p>
            <a:r>
              <a:rPr lang="en-US" dirty="0" smtClean="0"/>
              <a:t>My students</a:t>
            </a:r>
          </a:p>
          <a:p>
            <a:endParaRPr lang="en-US" dirty="0" smtClean="0"/>
          </a:p>
          <a:p>
            <a:r>
              <a:rPr lang="en-US" dirty="0" smtClean="0"/>
              <a:t>My kids!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990600"/>
            <a:ext cx="9144000" cy="3194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176" y="3657600"/>
            <a:ext cx="3869824" cy="3200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2667000" y="6096000"/>
            <a:ext cx="2514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352800" y="4876800"/>
            <a:ext cx="685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4038600" y="4267200"/>
            <a:ext cx="457200" cy="609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6406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pa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699527" y="457200"/>
            <a:ext cx="381321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6000" b="1" dirty="0" smtClean="0">
                <a:solidFill>
                  <a:srgbClr val="FFFF99"/>
                </a:solidFill>
                <a:latin typeface="Times New Roman" charset="0"/>
              </a:rPr>
              <a:t>Thank You</a:t>
            </a:r>
            <a:endParaRPr lang="en-US" sz="6000" b="1" dirty="0">
              <a:solidFill>
                <a:srgbClr val="FFFF99"/>
              </a:solidFill>
              <a:latin typeface="Times New Roman" charset="0"/>
            </a:endParaRPr>
          </a:p>
          <a:p>
            <a:pPr algn="ctr" eaLnBrk="1" hangingPunct="1"/>
            <a:endParaRPr lang="en-US" sz="2400" b="1" dirty="0">
              <a:solidFill>
                <a:srgbClr val="FFFF99"/>
              </a:solidFill>
              <a:latin typeface="Times New Roman" charset="0"/>
            </a:endParaRPr>
          </a:p>
          <a:p>
            <a:pPr algn="ctr" eaLnBrk="1" hangingPunct="1"/>
            <a:endParaRPr lang="en-US" sz="6000" b="1" dirty="0">
              <a:solidFill>
                <a:srgbClr val="FFFF99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4" name="Picture 4" descr="H:\49210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381000"/>
            <a:ext cx="82296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4800" b="1" dirty="0" smtClean="0">
                <a:solidFill>
                  <a:srgbClr val="FFFF99"/>
                </a:solidFill>
                <a:latin typeface="Times New Roman" charset="0"/>
              </a:rPr>
              <a:t>Next Launch:</a:t>
            </a:r>
            <a:endParaRPr lang="en-US" sz="4800" b="1" dirty="0">
              <a:solidFill>
                <a:srgbClr val="FFFF99"/>
              </a:solidFill>
              <a:latin typeface="Times New Roman" charset="0"/>
            </a:endParaRPr>
          </a:p>
          <a:p>
            <a:pPr algn="ctr" eaLnBrk="1" hangingPunct="1"/>
            <a:r>
              <a:rPr lang="en-US" sz="4800" b="1" dirty="0" smtClean="0">
                <a:solidFill>
                  <a:srgbClr val="FFFF99"/>
                </a:solidFill>
                <a:latin typeface="Times New Roman" charset="0"/>
              </a:rPr>
              <a:t>Saturday 19 October 2019</a:t>
            </a:r>
            <a:endParaRPr lang="en-US" sz="4800" b="1" dirty="0">
              <a:solidFill>
                <a:srgbClr val="FFFF99"/>
              </a:solidFill>
              <a:latin typeface="Times New Roman" charset="0"/>
            </a:endParaRPr>
          </a:p>
          <a:p>
            <a:pPr algn="ctr" eaLnBrk="1" hangingPunct="1"/>
            <a:r>
              <a:rPr lang="en-US" sz="4800" b="1" dirty="0">
                <a:solidFill>
                  <a:srgbClr val="FFFF99"/>
                </a:solidFill>
                <a:latin typeface="Times New Roman" charset="0"/>
              </a:rPr>
              <a:t>8</a:t>
            </a:r>
            <a:r>
              <a:rPr lang="en-US" sz="4800" b="1" dirty="0" smtClean="0">
                <a:solidFill>
                  <a:srgbClr val="FFFF99"/>
                </a:solidFill>
                <a:latin typeface="Times New Roman" charset="0"/>
              </a:rPr>
              <a:t>:00 </a:t>
            </a:r>
            <a:r>
              <a:rPr lang="en-US" sz="4800" b="1" dirty="0">
                <a:solidFill>
                  <a:srgbClr val="FFFF99"/>
                </a:solidFill>
                <a:latin typeface="Times New Roman" charset="0"/>
              </a:rPr>
              <a:t>am Clear Spring, MD</a:t>
            </a:r>
            <a:endParaRPr lang="en-US" sz="6000" b="1" dirty="0">
              <a:solidFill>
                <a:srgbClr val="FFFF99"/>
              </a:solidFill>
              <a:latin typeface="Times New Roman" charset="0"/>
            </a:endParaRPr>
          </a:p>
          <a:p>
            <a:pPr algn="ctr" eaLnBrk="1" hangingPunct="1"/>
            <a:endParaRPr lang="en-US" sz="2400" b="1" dirty="0">
              <a:solidFill>
                <a:srgbClr val="FFFF99"/>
              </a:solidFill>
              <a:latin typeface="Times New Roman" charset="0"/>
            </a:endParaRPr>
          </a:p>
          <a:p>
            <a:pPr algn="ctr" eaLnBrk="1" hangingPunct="1"/>
            <a:endParaRPr lang="en-US" sz="6000" b="1" dirty="0">
              <a:solidFill>
                <a:srgbClr val="FFFF99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7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6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dirty="0" smtClean="0"/>
              <a:t>Cornell University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419600"/>
          </a:xfrm>
        </p:spPr>
        <p:txBody>
          <a:bodyPr/>
          <a:lstStyle/>
          <a:p>
            <a:r>
              <a:rPr lang="en-US" dirty="0" smtClean="0"/>
              <a:t>Math but really </a:t>
            </a:r>
            <a:br>
              <a:rPr lang="en-US" dirty="0" smtClean="0"/>
            </a:br>
            <a:r>
              <a:rPr lang="en-US" dirty="0" smtClean="0"/>
              <a:t>Engineering</a:t>
            </a:r>
          </a:p>
          <a:p>
            <a:r>
              <a:rPr lang="en-US" dirty="0" smtClean="0"/>
              <a:t>Sports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905000"/>
            <a:ext cx="5303837" cy="396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352800"/>
            <a:ext cx="3276600" cy="340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9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sz="4000" dirty="0" smtClean="0"/>
              <a:t>MIT &amp; Amelia Earhart Fellowship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419600"/>
          </a:xfrm>
        </p:spPr>
        <p:txBody>
          <a:bodyPr/>
          <a:lstStyle/>
          <a:p>
            <a:r>
              <a:rPr lang="en-US" dirty="0" smtClean="0"/>
              <a:t>Aeronautics and Astronautics</a:t>
            </a:r>
          </a:p>
          <a:p>
            <a:r>
              <a:rPr lang="en-US" dirty="0" smtClean="0"/>
              <a:t>Space Systems Lab</a:t>
            </a:r>
          </a:p>
          <a:p>
            <a:r>
              <a:rPr lang="en-US" dirty="0" smtClean="0"/>
              <a:t>Ice Hockey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2362200"/>
            <a:ext cx="5700541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3543300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990600"/>
            <a:ext cx="169062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93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838200"/>
          </a:xfrm>
        </p:spPr>
        <p:txBody>
          <a:bodyPr/>
          <a:lstStyle/>
          <a:p>
            <a:r>
              <a:rPr lang="en-US" sz="4000" dirty="0" smtClean="0"/>
              <a:t>Rocket Science is not that easy!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229600" cy="4419600"/>
          </a:xfrm>
        </p:spPr>
        <p:txBody>
          <a:bodyPr/>
          <a:lstStyle/>
          <a:p>
            <a:r>
              <a:rPr lang="en-US" dirty="0" smtClean="0"/>
              <a:t>American Rocket Company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703809"/>
            <a:ext cx="2590800" cy="5121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676400"/>
            <a:ext cx="2926319" cy="50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Space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419600"/>
          </a:xfrm>
        </p:spPr>
        <p:txBody>
          <a:bodyPr/>
          <a:lstStyle/>
          <a:p>
            <a:r>
              <a:rPr lang="en-US" dirty="0" smtClean="0"/>
              <a:t>Solar Arrays for Power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AEC Able Engineering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438400"/>
            <a:ext cx="5410200" cy="2440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791200" y="1447800"/>
            <a:ext cx="30765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838200"/>
          </a:xfrm>
        </p:spPr>
        <p:txBody>
          <a:bodyPr/>
          <a:lstStyle/>
          <a:p>
            <a:r>
              <a:rPr lang="en-US" sz="2800" dirty="0" smtClean="0"/>
              <a:t>What’s so great about Aerospace Engineering?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4" y="1219200"/>
            <a:ext cx="8229600" cy="5638800"/>
          </a:xfrm>
        </p:spPr>
        <p:txBody>
          <a:bodyPr/>
          <a:lstStyle/>
          <a:p>
            <a:r>
              <a:rPr lang="en-US" sz="2400" dirty="0" smtClean="0"/>
              <a:t>Airplanes</a:t>
            </a:r>
          </a:p>
          <a:p>
            <a:r>
              <a:rPr lang="en-US" sz="2400" dirty="0" smtClean="0"/>
              <a:t>Helicopters</a:t>
            </a:r>
          </a:p>
          <a:p>
            <a:r>
              <a:rPr lang="en-US" sz="2400" dirty="0" smtClean="0"/>
              <a:t>Drones</a:t>
            </a:r>
          </a:p>
          <a:p>
            <a:r>
              <a:rPr lang="en-US" sz="2400" dirty="0" smtClean="0"/>
              <a:t>Rockets</a:t>
            </a:r>
          </a:p>
          <a:p>
            <a:r>
              <a:rPr lang="en-US" sz="2400" dirty="0" smtClean="0"/>
              <a:t>Satellites</a:t>
            </a:r>
          </a:p>
          <a:p>
            <a:r>
              <a:rPr lang="en-US" sz="2400" dirty="0" smtClean="0"/>
              <a:t>GPS</a:t>
            </a:r>
          </a:p>
          <a:p>
            <a:r>
              <a:rPr lang="en-US" sz="2400" dirty="0" smtClean="0"/>
              <a:t>Space Stations</a:t>
            </a:r>
          </a:p>
          <a:p>
            <a:r>
              <a:rPr lang="en-US" sz="2400" dirty="0" smtClean="0"/>
              <a:t>Moon Bases</a:t>
            </a:r>
          </a:p>
          <a:p>
            <a:r>
              <a:rPr lang="en-US" sz="2400" dirty="0" smtClean="0"/>
              <a:t>Mars Rovers</a:t>
            </a:r>
          </a:p>
          <a:p>
            <a:r>
              <a:rPr lang="en-US" sz="2400" dirty="0" smtClean="0"/>
              <a:t>Explorers</a:t>
            </a:r>
          </a:p>
          <a:p>
            <a:r>
              <a:rPr lang="en-US" sz="2400" dirty="0" smtClean="0"/>
              <a:t>Space Telescopes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400" dirty="0" smtClean="0"/>
              <a:t>   High Precision Systems Designed Right on the Edge!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914400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0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dirty="0" smtClean="0"/>
              <a:t>University of Maryland - 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4419600"/>
          </a:xfrm>
        </p:spPr>
        <p:txBody>
          <a:bodyPr/>
          <a:lstStyle/>
          <a:p>
            <a:r>
              <a:rPr lang="en-US" dirty="0" smtClean="0"/>
              <a:t>Women in </a:t>
            </a:r>
            <a:br>
              <a:rPr lang="en-US" dirty="0" smtClean="0"/>
            </a:br>
            <a:r>
              <a:rPr lang="en-US" dirty="0" smtClean="0"/>
              <a:t>Engineering</a:t>
            </a:r>
            <a:br>
              <a:rPr lang="en-US" dirty="0" smtClean="0"/>
            </a:br>
            <a:r>
              <a:rPr lang="en-US" dirty="0" smtClean="0"/>
              <a:t>Program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9860" y="18178658"/>
            <a:ext cx="5642102" cy="312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2260" y="18331058"/>
            <a:ext cx="5642102" cy="3129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38600"/>
            <a:ext cx="4648200" cy="2580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038600"/>
            <a:ext cx="3276600" cy="2534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1044" y="9196165"/>
            <a:ext cx="6526091" cy="4390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066800"/>
            <a:ext cx="4191000" cy="2815701"/>
          </a:xfrm>
          <a:prstGeom prst="rect">
            <a:avLst/>
          </a:prstGeom>
        </p:spPr>
      </p:pic>
      <p:pic>
        <p:nvPicPr>
          <p:cNvPr id="10" name="Shape 63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2438400"/>
            <a:ext cx="1228200" cy="12282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99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838200"/>
          </a:xfrm>
        </p:spPr>
        <p:txBody>
          <a:bodyPr/>
          <a:lstStyle/>
          <a:p>
            <a:r>
              <a:rPr lang="en-US" dirty="0" smtClean="0"/>
              <a:t>Near-Space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4419600"/>
          </a:xfrm>
        </p:spPr>
        <p:txBody>
          <a:bodyPr/>
          <a:lstStyle/>
          <a:p>
            <a:r>
              <a:rPr lang="en-US" sz="2800" dirty="0" smtClean="0"/>
              <a:t>Turns out it’s pretty expensive </a:t>
            </a:r>
            <a:br>
              <a:rPr lang="en-US" sz="2800" dirty="0" smtClean="0"/>
            </a:br>
            <a:r>
              <a:rPr lang="en-US" sz="2800" dirty="0" smtClean="0"/>
              <a:t>to get things into space!</a:t>
            </a:r>
          </a:p>
          <a:p>
            <a:r>
              <a:rPr lang="en-US" sz="2800" dirty="0" smtClean="0"/>
              <a:t>How can we test payloads cheaply?</a:t>
            </a:r>
          </a:p>
          <a:p>
            <a:r>
              <a:rPr lang="en-US" sz="2800" dirty="0" smtClean="0"/>
              <a:t>Near-Space - a good way to perform experiments in an environment </a:t>
            </a:r>
            <a:br>
              <a:rPr lang="en-US" sz="2800" dirty="0" smtClean="0"/>
            </a:br>
            <a:r>
              <a:rPr lang="en-US" sz="2800" dirty="0" smtClean="0"/>
              <a:t>similar to Space: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High Altitude Balloon Flights!</a:t>
            </a: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7811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DFE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38200" y="5029200"/>
            <a:ext cx="1738884" cy="1598804"/>
            <a:chOff x="0" y="-24140"/>
            <a:chExt cx="1738884" cy="15988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519" y="-24140"/>
              <a:ext cx="509365" cy="14895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0" y="435891"/>
              <a:ext cx="139033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011993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/>
                </a:rPr>
                <a:t>Space </a:t>
              </a:r>
              <a:endParaRPr lang="en-US" sz="1800" b="1" dirty="0" smtClean="0">
                <a:solidFill>
                  <a:srgbClr val="011993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/>
              </a:endParaRPr>
            </a:p>
            <a:p>
              <a:r>
                <a:rPr lang="en-US" sz="1800" b="1" dirty="0" smtClean="0">
                  <a:solidFill>
                    <a:srgbClr val="011993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/>
                </a:rPr>
                <a:t>Systems </a:t>
              </a:r>
            </a:p>
            <a:p>
              <a:r>
                <a:rPr lang="en-US" sz="1800" b="1" dirty="0" smtClean="0">
                  <a:solidFill>
                    <a:srgbClr val="011993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/>
                </a:rPr>
                <a:t>Laboratory</a:t>
              </a:r>
              <a:endParaRPr lang="en-US" sz="1800" b="1" dirty="0">
                <a:solidFill>
                  <a:srgbClr val="011993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/>
              </a:endParaRPr>
            </a:p>
            <a:p>
              <a:endParaRPr lang="en-US" dirty="0"/>
            </a:p>
          </p:txBody>
        </p:sp>
      </p:grpSp>
      <p:pic>
        <p:nvPicPr>
          <p:cNvPr id="8" name="Shape 106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5029200"/>
            <a:ext cx="1532304" cy="1554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583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286523</TotalTime>
  <Words>221</Words>
  <Application>Microsoft Macintosh PowerPoint</Application>
  <PresentationFormat>On-screen Show (4:3)</PresentationFormat>
  <Paragraphs>81</Paragraphs>
  <Slides>23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Pixel</vt:lpstr>
      <vt:lpstr>Journey of an Amelia Earhart Fellow</vt:lpstr>
      <vt:lpstr>Unusual Upbringing</vt:lpstr>
      <vt:lpstr>Cornell University</vt:lpstr>
      <vt:lpstr>MIT &amp; Amelia Earhart Fellowship</vt:lpstr>
      <vt:lpstr>Rocket Science is not that easy!</vt:lpstr>
      <vt:lpstr>International Space Station</vt:lpstr>
      <vt:lpstr>What’s so great about Aerospace Engineering?</vt:lpstr>
      <vt:lpstr>University of Maryland - CP</vt:lpstr>
      <vt:lpstr>Near-Space Program</vt:lpstr>
      <vt:lpstr>UMD Balloon Launch Operation</vt:lpstr>
      <vt:lpstr>Payloads being readied for flight</vt:lpstr>
      <vt:lpstr>Balloon Launches can be Fun!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Ground Track Prediction</vt:lpstr>
      <vt:lpstr>Landings  can be  challenging!</vt:lpstr>
      <vt:lpstr>What I am most proud of …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Dru</dc:creator>
  <cp:lastModifiedBy>Office 2004 Test Drive User</cp:lastModifiedBy>
  <cp:revision>180</cp:revision>
  <cp:lastPrinted>2019-10-03T16:49:20Z</cp:lastPrinted>
  <dcterms:created xsi:type="dcterms:W3CDTF">2007-09-04T03:18:29Z</dcterms:created>
  <dcterms:modified xsi:type="dcterms:W3CDTF">2019-10-03T22:19:06Z</dcterms:modified>
</cp:coreProperties>
</file>