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8" r:id="rId11"/>
    <p:sldId id="272" r:id="rId12"/>
    <p:sldId id="275" r:id="rId13"/>
    <p:sldId id="276" r:id="rId14"/>
    <p:sldId id="273" r:id="rId15"/>
    <p:sldId id="279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36" autoAdjust="0"/>
  </p:normalViewPr>
  <p:slideViewPr>
    <p:cSldViewPr>
      <p:cViewPr>
        <p:scale>
          <a:sx n="107" d="100"/>
          <a:sy n="107" d="100"/>
        </p:scale>
        <p:origin x="-904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C6675-3824-4748-B525-9275926A8D27}" type="datetimeFigureOut">
              <a:rPr lang="en-US" smtClean="0"/>
              <a:t>10/4/18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26D97-73C3-464A-9246-4383A2AE6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32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B55C4-6881-4705-A540-FEDE940B6C8D}" type="datetimeFigureOut">
              <a:rPr lang="en-US" smtClean="0"/>
              <a:t>10/4/18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794B7-DC7D-4D06-8534-524117E31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72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794B7-DC7D-4D06-8534-524117E318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29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794B7-DC7D-4D06-8534-524117E318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29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794B7-DC7D-4D06-8534-524117E3188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28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/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923141"/>
            <a:ext cx="946525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923141"/>
            <a:ext cx="946525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buClr>
                <a:schemeClr val="tx1"/>
              </a:buClr>
              <a:defRPr sz="2400"/>
            </a:lvl1pPr>
            <a:lvl2pPr>
              <a:buClr>
                <a:schemeClr val="tx1"/>
              </a:buClr>
              <a:defRPr sz="20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buClr>
                <a:schemeClr val="tx1"/>
              </a:buClr>
              <a:defRPr sz="2400"/>
            </a:lvl1pPr>
            <a:lvl2pPr>
              <a:buClr>
                <a:schemeClr val="tx1"/>
              </a:buClr>
              <a:defRPr sz="20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7620000" cy="5276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525344"/>
            <a:ext cx="432048" cy="255967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 algn="ctr">
              <a:defRPr sz="1200" b="1">
                <a:solidFill>
                  <a:srgbClr val="F8F8F8"/>
                </a:solidFill>
              </a:defRPr>
            </a:lvl1pPr>
          </a:lstStyle>
          <a:p>
            <a:fld id="{CDE4D4FC-C1B1-4AC8-BB82-EA6DAB2A4A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5661248"/>
            <a:ext cx="685800" cy="7291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5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400" kern="1200" baseline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hyperlink" Target="http://www.zonta100.org/" TargetMode="External"/><Relationship Id="rId6" Type="http://schemas.openxmlformats.org/officeDocument/2006/relationships/hyperlink" Target="https://membership.zonta.org/Tools/Centennial-Anniversary-Tools" TargetMode="External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3"/>
          <p:cNvSpPr>
            <a:spLocks noGrp="1"/>
          </p:cNvSpPr>
          <p:nvPr>
            <p:ph type="subTitle" idx="4294967295"/>
          </p:nvPr>
        </p:nvSpPr>
        <p:spPr>
          <a:xfrm>
            <a:off x="251520" y="4724400"/>
            <a:ext cx="8136904" cy="1368152"/>
          </a:xfrm>
        </p:spPr>
        <p:txBody>
          <a:bodyPr anchor="ctr">
            <a:noAutofit/>
          </a:bodyPr>
          <a:lstStyle/>
          <a:p>
            <a:pPr marL="107025" indent="0" algn="ctr">
              <a:buNone/>
            </a:pPr>
            <a:r>
              <a:rPr lang="en-US" sz="3600" b="1" dirty="0">
                <a:solidFill>
                  <a:srgbClr val="802528"/>
                </a:solidFill>
              </a:rPr>
              <a:t>100 Years of Empowering Women</a:t>
            </a:r>
            <a:r>
              <a:rPr lang="en-US" sz="1400" b="1" dirty="0">
                <a:solidFill>
                  <a:srgbClr val="802528"/>
                </a:solidFill>
              </a:rPr>
              <a:t/>
            </a:r>
            <a:br>
              <a:rPr lang="en-US" sz="1400" b="1" dirty="0">
                <a:solidFill>
                  <a:srgbClr val="802528"/>
                </a:solidFill>
              </a:rPr>
            </a:br>
            <a:r>
              <a:rPr lang="en-US" sz="1400" b="1" dirty="0">
                <a:solidFill>
                  <a:srgbClr val="802528"/>
                </a:solidFill>
              </a:rPr>
              <a:t/>
            </a:r>
            <a:br>
              <a:rPr lang="en-US" sz="1400" b="1" dirty="0">
                <a:solidFill>
                  <a:srgbClr val="802528"/>
                </a:solidFill>
              </a:rPr>
            </a:br>
            <a:r>
              <a:rPr lang="en-US" sz="1400" b="1" dirty="0">
                <a:solidFill>
                  <a:srgbClr val="802528"/>
                </a:solidFill>
              </a:rPr>
              <a:t>Governor’s </a:t>
            </a:r>
            <a:r>
              <a:rPr lang="en-US" sz="1400" b="1" dirty="0" smtClean="0">
                <a:solidFill>
                  <a:srgbClr val="802528"/>
                </a:solidFill>
              </a:rPr>
              <a:t>Seminar Presentation</a:t>
            </a:r>
            <a:r>
              <a:rPr lang="en-US" sz="1400" b="1" dirty="0">
                <a:solidFill>
                  <a:srgbClr val="802528"/>
                </a:solidFill>
              </a:rPr>
              <a:t/>
            </a:r>
            <a:br>
              <a:rPr lang="en-US" sz="1400" b="1" dirty="0">
                <a:solidFill>
                  <a:srgbClr val="802528"/>
                </a:solidFill>
              </a:rPr>
            </a:br>
            <a:r>
              <a:rPr lang="en-US" sz="1400" b="1" dirty="0">
                <a:solidFill>
                  <a:srgbClr val="802528"/>
                </a:solidFill>
              </a:rPr>
              <a:t>October 2018</a:t>
            </a:r>
            <a:endParaRPr lang="da-DK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1176"/>
            <a:ext cx="2951318" cy="137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524000"/>
            <a:ext cx="8412480" cy="266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88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Day of Action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962025"/>
            <a:ext cx="778192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723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Day of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dirty="0" smtClean="0"/>
              <a:t>Instagram </a:t>
            </a:r>
          </a:p>
          <a:p>
            <a:pPr marL="925830" lvl="1" indent="-514350">
              <a:buAutoNum type="arabicPeriod"/>
            </a:pPr>
            <a:r>
              <a:rPr lang="en-US" sz="2600" dirty="0" smtClean="0"/>
              <a:t>Download Repost for Instagram </a:t>
            </a:r>
          </a:p>
          <a:p>
            <a:pPr marL="925830" lvl="1" indent="-514350">
              <a:buAutoNum type="arabicPeriod"/>
            </a:pPr>
            <a:r>
              <a:rPr lang="en-US" sz="2600" dirty="0" smtClean="0"/>
              <a:t>Search for Zonta International</a:t>
            </a:r>
          </a:p>
          <a:p>
            <a:pPr marL="925830" lvl="1" indent="-514350">
              <a:buAutoNum type="arabicPeriod"/>
            </a:pPr>
            <a:r>
              <a:rPr lang="en-US" sz="2600" dirty="0" smtClean="0"/>
              <a:t>Select Post from September 6</a:t>
            </a:r>
            <a:r>
              <a:rPr lang="en-US" sz="2600" baseline="30000" dirty="0" smtClean="0"/>
              <a:t>th</a:t>
            </a:r>
            <a:endParaRPr lang="en-US" sz="2600" dirty="0" smtClean="0"/>
          </a:p>
          <a:p>
            <a:pPr marL="925830" lvl="1" indent="-514350">
              <a:buAutoNum type="arabicPeriod"/>
            </a:pPr>
            <a:r>
              <a:rPr lang="en-US" sz="2600" dirty="0" smtClean="0"/>
              <a:t>Tap the 3 dots button in the upper right corner</a:t>
            </a:r>
          </a:p>
          <a:p>
            <a:pPr marL="925830" lvl="1" indent="-514350">
              <a:buAutoNum type="arabicPeriod"/>
            </a:pPr>
            <a:r>
              <a:rPr lang="en-US" sz="2600" dirty="0" smtClean="0"/>
              <a:t>Tap the button labeled </a:t>
            </a:r>
            <a:r>
              <a:rPr lang="en-US" sz="2600" i="1" dirty="0" smtClean="0"/>
              <a:t>Copy Link</a:t>
            </a:r>
          </a:p>
          <a:p>
            <a:pPr marL="925830" lvl="1" indent="-514350">
              <a:buAutoNum type="arabicPeriod"/>
            </a:pPr>
            <a:r>
              <a:rPr lang="en-US" sz="2600" dirty="0" smtClean="0"/>
              <a:t>Open Repost for Instagram</a:t>
            </a:r>
          </a:p>
          <a:p>
            <a:pPr marL="925830" lvl="1" indent="-514350">
              <a:buAutoNum type="arabicPeriod"/>
            </a:pPr>
            <a:r>
              <a:rPr lang="en-US" sz="2600" dirty="0" smtClean="0"/>
              <a:t>Tap the Repost Button</a:t>
            </a:r>
          </a:p>
          <a:p>
            <a:pPr marL="628650" indent="-514350">
              <a:buAutoNum type="arabicPeriod"/>
            </a:pPr>
            <a:endParaRPr lang="en-US" sz="3200" dirty="0" smtClean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639676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Day of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dirty="0" smtClean="0"/>
              <a:t>Instagram to Facebook </a:t>
            </a:r>
          </a:p>
          <a:p>
            <a:pPr marL="1291590" lvl="2" indent="-514350">
              <a:buFont typeface="+mj-lt"/>
              <a:buAutoNum type="arabicPeriod"/>
            </a:pPr>
            <a:r>
              <a:rPr lang="en-US" sz="2800" dirty="0" smtClean="0"/>
              <a:t>Go back to the original </a:t>
            </a:r>
            <a:r>
              <a:rPr lang="en-US" sz="2800" dirty="0"/>
              <a:t>p</a:t>
            </a:r>
            <a:r>
              <a:rPr lang="en-US" sz="2800" dirty="0" smtClean="0"/>
              <a:t>ost</a:t>
            </a:r>
          </a:p>
          <a:p>
            <a:pPr marL="1291590" lvl="2" indent="-514350">
              <a:buAutoNum type="arabicPeriod"/>
            </a:pPr>
            <a:r>
              <a:rPr lang="en-US" sz="3000" dirty="0" smtClean="0"/>
              <a:t>Tap </a:t>
            </a:r>
            <a:r>
              <a:rPr lang="en-US" sz="3000" dirty="0"/>
              <a:t>the 3 dots button in the upper right corner</a:t>
            </a:r>
          </a:p>
          <a:p>
            <a:pPr marL="1291590" lvl="2" indent="-514350">
              <a:buFont typeface="+mj-lt"/>
              <a:buAutoNum type="arabicPeriod"/>
            </a:pPr>
            <a:r>
              <a:rPr lang="en-US" sz="2800" dirty="0" smtClean="0"/>
              <a:t>Select Share to Facebook</a:t>
            </a:r>
          </a:p>
          <a:p>
            <a:pPr marL="1291590" lvl="2" indent="-514350">
              <a:buFont typeface="+mj-lt"/>
              <a:buAutoNum type="arabicPeriod"/>
            </a:pPr>
            <a:r>
              <a:rPr lang="en-US" sz="2800" dirty="0" smtClean="0"/>
              <a:t>Personalize your post</a:t>
            </a:r>
          </a:p>
          <a:p>
            <a:pPr marL="1291590" lvl="2" indent="-514350">
              <a:buFont typeface="+mj-lt"/>
              <a:buAutoNum type="arabicPeriod"/>
            </a:pPr>
            <a:r>
              <a:rPr lang="en-US" sz="2800" dirty="0" smtClean="0"/>
              <a:t>Click Post to Facebook</a:t>
            </a:r>
          </a:p>
          <a:p>
            <a:pPr marL="628650" indent="-514350">
              <a:buAutoNum type="arabicPeriod"/>
            </a:pPr>
            <a:endParaRPr lang="en-US" sz="3200" dirty="0" smtClean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239063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Day of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dirty="0" smtClean="0"/>
              <a:t>Instagram to Twitter</a:t>
            </a:r>
          </a:p>
          <a:p>
            <a:pPr marL="1291590" lvl="2" indent="-514350">
              <a:buFont typeface="+mj-lt"/>
              <a:buAutoNum type="arabicPeriod"/>
            </a:pPr>
            <a:r>
              <a:rPr lang="en-US" sz="2800" dirty="0" smtClean="0"/>
              <a:t>Go Back to the original </a:t>
            </a:r>
            <a:r>
              <a:rPr lang="en-US" sz="2800" dirty="0"/>
              <a:t>p</a:t>
            </a:r>
            <a:r>
              <a:rPr lang="en-US" sz="2800" dirty="0" smtClean="0"/>
              <a:t>ost</a:t>
            </a:r>
          </a:p>
          <a:p>
            <a:pPr marL="1291590" lvl="2" indent="-514350">
              <a:buAutoNum type="arabicPeriod"/>
            </a:pPr>
            <a:r>
              <a:rPr lang="en-US" sz="3000" dirty="0"/>
              <a:t>Tap the 3 dots button in the upper right corner</a:t>
            </a:r>
          </a:p>
          <a:p>
            <a:pPr marL="1291590" lvl="2" indent="-514350">
              <a:buFont typeface="+mj-lt"/>
              <a:buAutoNum type="arabicPeriod"/>
            </a:pPr>
            <a:r>
              <a:rPr lang="en-US" sz="2800" dirty="0" smtClean="0"/>
              <a:t>Select Share to Twitter</a:t>
            </a:r>
          </a:p>
          <a:p>
            <a:pPr marL="1291590" lvl="2" indent="-514350">
              <a:buFont typeface="+mj-lt"/>
              <a:buAutoNum type="arabicPeriod"/>
            </a:pPr>
            <a:r>
              <a:rPr lang="en-US" sz="2800" dirty="0" smtClean="0"/>
              <a:t>Personalize text</a:t>
            </a:r>
          </a:p>
          <a:p>
            <a:pPr marL="1291590" lvl="2" indent="-514350">
              <a:buFont typeface="+mj-lt"/>
              <a:buAutoNum type="arabicPeriod"/>
            </a:pPr>
            <a:r>
              <a:rPr lang="en-US" sz="2800" dirty="0" smtClean="0"/>
              <a:t>Click Tweet</a:t>
            </a:r>
          </a:p>
          <a:p>
            <a:pPr marL="628650" indent="-514350">
              <a:buAutoNum type="arabicPeriod"/>
            </a:pPr>
            <a:endParaRPr lang="en-US" sz="3200" dirty="0" smtClean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94256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Day of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dirty="0" smtClean="0"/>
              <a:t>Don’t Have Instagram?</a:t>
            </a:r>
          </a:p>
          <a:p>
            <a:pPr marL="925830" lvl="1" indent="-514350">
              <a:buAutoNum type="arabicPeriod"/>
            </a:pPr>
            <a:r>
              <a:rPr lang="en-US" sz="3000" dirty="0" smtClean="0"/>
              <a:t>Facebook:  Go to the Zonta District 3 Facebook Page</a:t>
            </a:r>
          </a:p>
          <a:p>
            <a:pPr marL="925830" lvl="1" indent="-514350">
              <a:buAutoNum type="arabicPeriod"/>
            </a:pPr>
            <a:r>
              <a:rPr lang="en-US" sz="3000" dirty="0" smtClean="0"/>
              <a:t>Find the post</a:t>
            </a:r>
          </a:p>
          <a:p>
            <a:pPr marL="925830" lvl="1" indent="-514350">
              <a:buAutoNum type="arabicPeriod"/>
            </a:pPr>
            <a:r>
              <a:rPr lang="en-US" sz="3000" dirty="0" smtClean="0"/>
              <a:t>Click Share</a:t>
            </a:r>
          </a:p>
          <a:p>
            <a:pPr marL="925830" lvl="1" indent="-514350">
              <a:buAutoNum type="arabicPeriod"/>
            </a:pPr>
            <a:r>
              <a:rPr lang="en-US" sz="3000" dirty="0" smtClean="0"/>
              <a:t>“Say something about this post” to Personalize</a:t>
            </a:r>
          </a:p>
          <a:p>
            <a:pPr marL="925830" lvl="1" indent="-514350">
              <a:buAutoNum type="arabicPeriod"/>
            </a:pPr>
            <a:r>
              <a:rPr lang="en-US" sz="3000" dirty="0" smtClean="0"/>
              <a:t>Click Share Now</a:t>
            </a:r>
          </a:p>
          <a:p>
            <a:pPr marL="114300" indent="0">
              <a:buNone/>
            </a:pPr>
            <a:r>
              <a:rPr lang="en-US" sz="3200" dirty="0"/>
              <a:t>	</a:t>
            </a:r>
            <a:endParaRPr lang="en-US" sz="3200" dirty="0" smtClean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730511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Day of Action</a:t>
            </a:r>
            <a:endParaRPr lang="en-US" dirty="0"/>
          </a:p>
        </p:txBody>
      </p:sp>
      <p:pic>
        <p:nvPicPr>
          <p:cNvPr id="6" name="Picture 5" descr="C:\Users\mradavich\AppData\Local\Microsoft\Windows\Temporary Internet Files\Content.IE5\LLDUE7UE\635px-Blank_Calendar_page_icon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90600"/>
            <a:ext cx="4008438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2200" y="3124200"/>
            <a:ext cx="400843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Thursday</a:t>
            </a:r>
          </a:p>
          <a:p>
            <a:pPr algn="ctr"/>
            <a:r>
              <a:rPr lang="en-US" sz="4400" b="1" dirty="0" smtClean="0"/>
              <a:t>8 November </a:t>
            </a:r>
          </a:p>
          <a:p>
            <a:pPr algn="ctr"/>
            <a:r>
              <a:rPr lang="en-US" sz="4000" dirty="0" smtClean="0"/>
              <a:t>2018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83585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3"/>
          <p:cNvSpPr>
            <a:spLocks noGrp="1"/>
          </p:cNvSpPr>
          <p:nvPr>
            <p:ph type="subTitle" idx="4294967295"/>
          </p:nvPr>
        </p:nvSpPr>
        <p:spPr>
          <a:xfrm>
            <a:off x="183508" y="4346848"/>
            <a:ext cx="8136904" cy="1368152"/>
          </a:xfrm>
        </p:spPr>
        <p:txBody>
          <a:bodyPr anchor="ctr">
            <a:noAutofit/>
          </a:bodyPr>
          <a:lstStyle/>
          <a:p>
            <a:pPr marL="107025" indent="0" algn="ctr">
              <a:buNone/>
            </a:pPr>
            <a:r>
              <a:rPr lang="en-US" sz="4800" b="1" dirty="0" smtClean="0">
                <a:solidFill>
                  <a:srgbClr val="802528"/>
                </a:solidFill>
              </a:rPr>
              <a:t>Questions?</a:t>
            </a:r>
            <a:endParaRPr lang="da-DK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1176"/>
            <a:ext cx="2951318" cy="137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524000"/>
            <a:ext cx="8412480" cy="266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06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Agenda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3200" dirty="0" smtClean="0"/>
              <a:t>2018-2019 Action Plan</a:t>
            </a:r>
          </a:p>
          <a:p>
            <a:pPr lvl="4"/>
            <a:r>
              <a:rPr lang="da-DK" sz="2400" dirty="0" smtClean="0"/>
              <a:t>Awards</a:t>
            </a:r>
          </a:p>
          <a:p>
            <a:pPr lvl="4"/>
            <a:r>
              <a:rPr lang="da-DK" sz="2400" dirty="0" smtClean="0"/>
              <a:t>Events</a:t>
            </a:r>
          </a:p>
          <a:p>
            <a:pPr lvl="4">
              <a:spcAft>
                <a:spcPts val="1200"/>
              </a:spcAft>
            </a:pPr>
            <a:r>
              <a:rPr lang="da-DK" sz="2400" dirty="0" smtClean="0"/>
              <a:t>Awareness</a:t>
            </a:r>
          </a:p>
          <a:p>
            <a:pPr>
              <a:spcAft>
                <a:spcPts val="1200"/>
              </a:spcAft>
            </a:pPr>
            <a:r>
              <a:rPr lang="da-DK" sz="3200" dirty="0" smtClean="0"/>
              <a:t>Centennial Anniversary Grants</a:t>
            </a:r>
          </a:p>
          <a:p>
            <a:pPr>
              <a:spcAft>
                <a:spcPts val="1200"/>
              </a:spcAft>
            </a:pPr>
            <a:r>
              <a:rPr lang="da-DK" sz="3200" dirty="0" smtClean="0"/>
              <a:t>Centennial Tools &amp; Resources</a:t>
            </a:r>
          </a:p>
          <a:p>
            <a:pPr>
              <a:spcAft>
                <a:spcPts val="1200"/>
              </a:spcAft>
            </a:pPr>
            <a:r>
              <a:rPr lang="da-DK" sz="3200" dirty="0" smtClean="0"/>
              <a:t>Common Day of Action</a:t>
            </a:r>
            <a:endParaRPr lang="da-DK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604448" y="6525344"/>
            <a:ext cx="432048" cy="255967"/>
          </a:xfrm>
        </p:spPr>
        <p:txBody>
          <a:bodyPr/>
          <a:lstStyle/>
          <a:p>
            <a:fld id="{CDE4D4FC-C1B1-4AC8-BB82-EA6DAB2A4A2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379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2018-2019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Centennial Anniversary Endowment Campaign</a:t>
            </a:r>
          </a:p>
          <a:p>
            <a:r>
              <a:rPr lang="en-US" sz="2800" dirty="0" smtClean="0"/>
              <a:t>Centennial Awards</a:t>
            </a:r>
          </a:p>
          <a:p>
            <a:r>
              <a:rPr lang="en-US" sz="2800" dirty="0" smtClean="0"/>
              <a:t>Branding, Branding, Branding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0083">
            <a:off x="6721036" y="2065817"/>
            <a:ext cx="972940" cy="3931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7393">
            <a:off x="7057845" y="2655638"/>
            <a:ext cx="1030319" cy="3931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1970">
            <a:off x="509856" y="3908213"/>
            <a:ext cx="2558441" cy="20116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812" y="3505200"/>
            <a:ext cx="1624788" cy="2194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53755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Centennial Anniversary 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400" dirty="0" smtClean="0"/>
              <a:t>Awarded from Zonta </a:t>
            </a:r>
            <a:r>
              <a:rPr lang="en-US" sz="2400" dirty="0"/>
              <a:t>International </a:t>
            </a:r>
            <a:r>
              <a:rPr lang="en-US" sz="2400" dirty="0" smtClean="0"/>
              <a:t>Foundation to </a:t>
            </a:r>
            <a:r>
              <a:rPr lang="en-US" sz="2400" dirty="0"/>
              <a:t>organizations </a:t>
            </a:r>
            <a:r>
              <a:rPr lang="en-US" sz="2400" dirty="0" smtClean="0"/>
              <a:t>with whom </a:t>
            </a:r>
            <a:r>
              <a:rPr lang="en-US" sz="2400" b="1" dirty="0" smtClean="0"/>
              <a:t>we</a:t>
            </a:r>
            <a:r>
              <a:rPr lang="en-US" sz="2400" dirty="0" smtClean="0"/>
              <a:t> partner.</a:t>
            </a:r>
          </a:p>
          <a:p>
            <a:pPr marL="114300" indent="0">
              <a:buNone/>
            </a:pPr>
            <a:endParaRPr lang="en-US" sz="1800" dirty="0" smtClean="0"/>
          </a:p>
          <a:p>
            <a:r>
              <a:rPr lang="en-US" dirty="0" smtClean="0"/>
              <a:t>Details: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Each Grant: Maximum $5,000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Total </a:t>
            </a:r>
            <a:r>
              <a:rPr lang="en-US" dirty="0" smtClean="0"/>
              <a:t>Sum</a:t>
            </a:r>
            <a:r>
              <a:rPr lang="en-US" dirty="0"/>
              <a:t>: </a:t>
            </a:r>
            <a:r>
              <a:rPr lang="en-US" dirty="0" smtClean="0"/>
              <a:t>$300,000 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Disbursement: </a:t>
            </a:r>
            <a:r>
              <a:rPr lang="en-US" dirty="0" smtClean="0"/>
              <a:t>First Come</a:t>
            </a:r>
            <a:r>
              <a:rPr lang="en-US" dirty="0"/>
              <a:t>, </a:t>
            </a:r>
            <a:r>
              <a:rPr lang="en-US" dirty="0" smtClean="0"/>
              <a:t>First Served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1200" dirty="0"/>
          </a:p>
          <a:p>
            <a:pPr>
              <a:spcAft>
                <a:spcPts val="1200"/>
              </a:spcAft>
            </a:pPr>
            <a:r>
              <a:rPr lang="en-US" dirty="0"/>
              <a:t>Applications must be made online at </a:t>
            </a:r>
            <a:r>
              <a:rPr lang="en-US" b="1" u="sng" dirty="0" smtClean="0"/>
              <a:t>zontacentennialgrants.awardspring.com</a:t>
            </a:r>
            <a:r>
              <a:rPr lang="en-US" dirty="0" smtClean="0"/>
              <a:t>                     </a:t>
            </a:r>
            <a:r>
              <a:rPr lang="en-US" sz="1600" i="1" dirty="0" smtClean="0"/>
              <a:t>Hard </a:t>
            </a:r>
            <a:r>
              <a:rPr lang="en-US" sz="1600" i="1" dirty="0"/>
              <a:t>copy and </a:t>
            </a:r>
            <a:r>
              <a:rPr lang="en-US" sz="1600" i="1" dirty="0" smtClean="0"/>
              <a:t>email applications </a:t>
            </a:r>
            <a:r>
              <a:rPr lang="en-US" sz="1600" i="1" dirty="0"/>
              <a:t>will not be </a:t>
            </a:r>
            <a:r>
              <a:rPr lang="en-US" sz="1600" i="1" dirty="0" smtClean="0"/>
              <a:t>accepted.</a:t>
            </a:r>
          </a:p>
          <a:p>
            <a:r>
              <a:rPr lang="en-US" dirty="0" smtClean="0"/>
              <a:t>Applications </a:t>
            </a:r>
            <a:r>
              <a:rPr lang="en-US" dirty="0"/>
              <a:t>may only be initiated by a Zonta </a:t>
            </a:r>
            <a:r>
              <a:rPr lang="en-US" dirty="0" smtClean="0"/>
              <a:t>club.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26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372" y="4399906"/>
            <a:ext cx="1819095" cy="2356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0083">
            <a:off x="7153404" y="131615"/>
            <a:ext cx="822960" cy="3325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3203">
            <a:off x="6852078" y="4419601"/>
            <a:ext cx="1218591" cy="1645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Centennial Tools &amp;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600" dirty="0" smtClean="0">
                <a:solidFill>
                  <a:srgbClr val="0070C0"/>
                </a:solidFill>
                <a:hlinkClick r:id="rId5"/>
              </a:rPr>
              <a:t>www.zonta100.org</a:t>
            </a:r>
            <a:endParaRPr lang="en-US" sz="3600" dirty="0" smtClean="0">
              <a:solidFill>
                <a:srgbClr val="0070C0"/>
              </a:solidFill>
            </a:endParaRPr>
          </a:p>
          <a:p>
            <a:pPr marL="114300" indent="0">
              <a:buNone/>
            </a:pPr>
            <a:endParaRPr lang="en-US" sz="3600" dirty="0">
              <a:solidFill>
                <a:srgbClr val="0070C0"/>
              </a:solidFill>
            </a:endParaRPr>
          </a:p>
          <a:p>
            <a:pPr marL="114300" indent="0">
              <a:buNone/>
            </a:pPr>
            <a:endParaRPr lang="en-US" sz="3600" dirty="0" smtClean="0">
              <a:solidFill>
                <a:srgbClr val="0070C0"/>
              </a:solidFill>
            </a:endParaRPr>
          </a:p>
          <a:p>
            <a:pPr marL="114300" indent="0">
              <a:spcBef>
                <a:spcPts val="1200"/>
              </a:spcBef>
              <a:buNone/>
            </a:pPr>
            <a:r>
              <a:rPr lang="en-US" sz="3200" dirty="0" smtClean="0">
                <a:solidFill>
                  <a:srgbClr val="0070C0"/>
                </a:solidFill>
                <a:hlinkClick r:id="rId6"/>
              </a:rPr>
              <a:t>https</a:t>
            </a:r>
            <a:r>
              <a:rPr lang="en-US" sz="3200" dirty="0">
                <a:solidFill>
                  <a:srgbClr val="0070C0"/>
                </a:solidFill>
                <a:hlinkClick r:id="rId6"/>
              </a:rPr>
              <a:t>://</a:t>
            </a:r>
            <a:r>
              <a:rPr lang="en-US" sz="3200" dirty="0" smtClean="0">
                <a:solidFill>
                  <a:srgbClr val="0070C0"/>
                </a:solidFill>
                <a:hlinkClick r:id="rId6"/>
              </a:rPr>
              <a:t>membership.zonta.org/Tools/Centennial-Anniversary-Tools</a:t>
            </a:r>
            <a:r>
              <a:rPr lang="en-US" sz="3200" dirty="0" smtClean="0">
                <a:solidFill>
                  <a:srgbClr val="0070C0"/>
                </a:solidFill>
              </a:rPr>
              <a:t>  </a:t>
            </a:r>
          </a:p>
          <a:p>
            <a:pPr marL="114300" indent="0">
              <a:buNone/>
            </a:pPr>
            <a:endParaRPr lang="en-US" sz="3200" dirty="0" smtClean="0">
              <a:solidFill>
                <a:srgbClr val="0070C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1970">
            <a:off x="5559105" y="1468755"/>
            <a:ext cx="1860683" cy="1463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2600"/>
            <a:ext cx="800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92049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831" y="1743075"/>
            <a:ext cx="65314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0009">
            <a:off x="377438" y="5149244"/>
            <a:ext cx="2401379" cy="106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38" y="4455782"/>
            <a:ext cx="1994836" cy="171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378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Day of Action</a:t>
            </a:r>
            <a:endParaRPr lang="en-US" dirty="0"/>
          </a:p>
        </p:txBody>
      </p:sp>
      <p:pic>
        <p:nvPicPr>
          <p:cNvPr id="6" name="Picture 5" descr="C:\Users\mradavich\AppData\Local\Microsoft\Windows\Temporary Internet Files\Content.IE5\LLDUE7UE\635px-Blank_Calendar_page_icon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90600"/>
            <a:ext cx="4008438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2200" y="3124200"/>
            <a:ext cx="400843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Thursday</a:t>
            </a:r>
          </a:p>
          <a:p>
            <a:pPr algn="ctr"/>
            <a:r>
              <a:rPr lang="en-US" sz="4400" b="1" dirty="0" smtClean="0"/>
              <a:t>8 November </a:t>
            </a:r>
          </a:p>
          <a:p>
            <a:pPr algn="ctr"/>
            <a:r>
              <a:rPr lang="en-US" sz="4000" dirty="0" smtClean="0"/>
              <a:t>2018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81810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Day of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600" b="1" dirty="0" smtClean="0"/>
              <a:t>Goal 1</a:t>
            </a:r>
            <a:endParaRPr lang="en-US" sz="2600" dirty="0"/>
          </a:p>
          <a:p>
            <a:pPr marL="114300" indent="0">
              <a:buNone/>
            </a:pPr>
            <a:r>
              <a:rPr lang="en-US" sz="2600" dirty="0"/>
              <a:t>We maximize our impact through service and advocacy initiatives and educational programs that empower women and girls.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b="1" dirty="0" smtClean="0"/>
              <a:t>Our </a:t>
            </a:r>
            <a:r>
              <a:rPr lang="en-US" b="1" dirty="0"/>
              <a:t>A</a:t>
            </a:r>
            <a:r>
              <a:rPr lang="en-US" b="1" dirty="0" smtClean="0"/>
              <a:t>pproach</a:t>
            </a:r>
            <a:endParaRPr lang="en-US" b="1" dirty="0"/>
          </a:p>
          <a:p>
            <a:pPr>
              <a:spcAft>
                <a:spcPts val="1200"/>
              </a:spcAft>
            </a:pPr>
            <a:r>
              <a:rPr lang="en-US" dirty="0" smtClean="0"/>
              <a:t>Eliminate </a:t>
            </a:r>
            <a:r>
              <a:rPr lang="en-US" dirty="0"/>
              <a:t>one of the </a:t>
            </a:r>
            <a:r>
              <a:rPr lang="en-US" dirty="0" smtClean="0"/>
              <a:t>most devastating obstacles </a:t>
            </a:r>
            <a:r>
              <a:rPr lang="en-US" dirty="0"/>
              <a:t>girls are facing globally: early </a:t>
            </a:r>
            <a:r>
              <a:rPr lang="en-US" dirty="0" smtClean="0"/>
              <a:t>marriage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Zonta </a:t>
            </a:r>
            <a:r>
              <a:rPr lang="en-US" dirty="0"/>
              <a:t>clubs around the world are called upon to create awareness of this harmful </a:t>
            </a:r>
            <a:r>
              <a:rPr lang="en-US" dirty="0" smtClean="0"/>
              <a:t>practice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Zonta Says No = Signature initiative for Zonta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88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Day of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600" b="1" dirty="0" smtClean="0"/>
              <a:t>Goal 3</a:t>
            </a:r>
            <a:endParaRPr lang="en-US" sz="2600" dirty="0"/>
          </a:p>
          <a:p>
            <a:pPr marL="114300" indent="0">
              <a:buNone/>
            </a:pPr>
            <a:r>
              <a:rPr lang="en-US" sz="2600" dirty="0"/>
              <a:t>We enhance our profile around the world through our </a:t>
            </a:r>
            <a:r>
              <a:rPr lang="en-US" sz="2600" dirty="0" smtClean="0"/>
              <a:t>Centennial Anniversary activities.</a:t>
            </a:r>
            <a:endParaRPr lang="en-US" sz="2600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b="1" dirty="0" smtClean="0"/>
              <a:t>Our </a:t>
            </a:r>
            <a:r>
              <a:rPr lang="en-US" b="1" dirty="0"/>
              <a:t>A</a:t>
            </a:r>
            <a:r>
              <a:rPr lang="en-US" b="1" dirty="0" smtClean="0"/>
              <a:t>pproach</a:t>
            </a:r>
            <a:endParaRPr lang="en-US" b="1" dirty="0"/>
          </a:p>
          <a:p>
            <a:pPr marL="114300" indent="0">
              <a:spcAft>
                <a:spcPts val="1200"/>
              </a:spcAft>
              <a:buNone/>
            </a:pPr>
            <a:r>
              <a:rPr lang="en-US" dirty="0"/>
              <a:t>We utilize Zonta’s </a:t>
            </a:r>
            <a:r>
              <a:rPr lang="en-US" dirty="0" smtClean="0"/>
              <a:t>Centennial Anniversary </a:t>
            </a:r>
            <a:r>
              <a:rPr lang="en-US" dirty="0"/>
              <a:t>to deepen and enhance our relations with supporting individuals and organizations and to </a:t>
            </a:r>
            <a:r>
              <a:rPr lang="en-US" b="1" dirty="0"/>
              <a:t>raise awareness </a:t>
            </a:r>
            <a:r>
              <a:rPr lang="en-US" dirty="0"/>
              <a:t>of our activities and achievements.</a:t>
            </a:r>
          </a:p>
        </p:txBody>
      </p:sp>
    </p:spTree>
    <p:extLst>
      <p:ext uri="{BB962C8B-B14F-4D97-AF65-F5344CB8AC3E}">
        <p14:creationId xmlns:p14="http://schemas.microsoft.com/office/powerpoint/2010/main" val="3473702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Day of Action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143000"/>
            <a:ext cx="76962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Social</a:t>
            </a:r>
          </a:p>
          <a:p>
            <a:pPr algn="ctr"/>
            <a:r>
              <a:rPr lang="en-US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Media</a:t>
            </a:r>
          </a:p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Takeover</a:t>
            </a:r>
            <a:endParaRPr lang="en-US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1402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strict 100 Template">
  <a:themeElements>
    <a:clrScheme name="Zonta PowerPoint">
      <a:dk1>
        <a:srgbClr val="481211"/>
      </a:dk1>
      <a:lt1>
        <a:srgbClr val="7C1315"/>
      </a:lt1>
      <a:dk2>
        <a:srgbClr val="7C1315"/>
      </a:dk2>
      <a:lt2>
        <a:srgbClr val="E2C8A0"/>
      </a:lt2>
      <a:accent1>
        <a:srgbClr val="BB462F"/>
      </a:accent1>
      <a:accent2>
        <a:srgbClr val="BB462F"/>
      </a:accent2>
      <a:accent3>
        <a:srgbClr val="BB462F"/>
      </a:accent3>
      <a:accent4>
        <a:srgbClr val="95A39D"/>
      </a:accent4>
      <a:accent5>
        <a:srgbClr val="F79226"/>
      </a:accent5>
      <a:accent6>
        <a:srgbClr val="FFFF00"/>
      </a:accent6>
      <a:hlink>
        <a:srgbClr val="F79226"/>
      </a:hlink>
      <a:folHlink>
        <a:srgbClr val="78656D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District 100 Template</Template>
  <TotalTime>327</TotalTime>
  <Words>407</Words>
  <Application>Microsoft Macintosh PowerPoint</Application>
  <PresentationFormat>On-screen Show (4:3)</PresentationFormat>
  <Paragraphs>91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District 100 Template</vt:lpstr>
      <vt:lpstr>PowerPoint Presentation</vt:lpstr>
      <vt:lpstr>Agenda</vt:lpstr>
      <vt:lpstr>2018-2019 Actions</vt:lpstr>
      <vt:lpstr>Centennial Anniversary Grants</vt:lpstr>
      <vt:lpstr>Centennial Tools &amp; Resources</vt:lpstr>
      <vt:lpstr>Common Day of Action</vt:lpstr>
      <vt:lpstr>Common Day of Action</vt:lpstr>
      <vt:lpstr>Common Day of Action</vt:lpstr>
      <vt:lpstr>Common Day of Action</vt:lpstr>
      <vt:lpstr>Common Day of Action</vt:lpstr>
      <vt:lpstr>Common Day of Action</vt:lpstr>
      <vt:lpstr>Common Day of Action</vt:lpstr>
      <vt:lpstr>Common Day of Action</vt:lpstr>
      <vt:lpstr>Common Day of Action</vt:lpstr>
      <vt:lpstr>Common Day of Action</vt:lpstr>
      <vt:lpstr>PowerPoint Presentation</vt:lpstr>
    </vt:vector>
  </TitlesOfParts>
  <Company>Morgan Stanley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Rosenfield, Kimberly J</dc:creator>
  <cp:lastModifiedBy>Lisa B</cp:lastModifiedBy>
  <cp:revision>26</cp:revision>
  <dcterms:created xsi:type="dcterms:W3CDTF">2018-10-02T14:06:20Z</dcterms:created>
  <dcterms:modified xsi:type="dcterms:W3CDTF">2018-10-04T19:02:24Z</dcterms:modified>
</cp:coreProperties>
</file>