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unknown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audio1.bin" ContentType="audio/unknown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1"/>
  </p:notesMasterIdLst>
  <p:sldIdLst>
    <p:sldId id="283" r:id="rId2"/>
    <p:sldId id="352" r:id="rId3"/>
    <p:sldId id="264" r:id="rId4"/>
    <p:sldId id="376" r:id="rId5"/>
    <p:sldId id="286" r:id="rId6"/>
    <p:sldId id="355" r:id="rId7"/>
    <p:sldId id="288" r:id="rId8"/>
    <p:sldId id="358" r:id="rId9"/>
    <p:sldId id="323" r:id="rId10"/>
    <p:sldId id="328" r:id="rId11"/>
    <p:sldId id="360" r:id="rId12"/>
    <p:sldId id="347" r:id="rId13"/>
    <p:sldId id="362" r:id="rId14"/>
    <p:sldId id="322" r:id="rId15"/>
    <p:sldId id="365" r:id="rId16"/>
    <p:sldId id="292" r:id="rId17"/>
    <p:sldId id="312" r:id="rId18"/>
    <p:sldId id="313" r:id="rId19"/>
    <p:sldId id="367" r:id="rId20"/>
    <p:sldId id="377" r:id="rId21"/>
    <p:sldId id="296" r:id="rId22"/>
    <p:sldId id="309" r:id="rId23"/>
    <p:sldId id="371" r:id="rId24"/>
    <p:sldId id="373" r:id="rId25"/>
    <p:sldId id="343" r:id="rId26"/>
    <p:sldId id="374" r:id="rId27"/>
    <p:sldId id="342" r:id="rId28"/>
    <p:sldId id="302" r:id="rId29"/>
    <p:sldId id="319" r:id="rId30"/>
    <p:sldId id="320" r:id="rId31"/>
    <p:sldId id="350" r:id="rId32"/>
    <p:sldId id="379" r:id="rId33"/>
    <p:sldId id="307" r:id="rId34"/>
    <p:sldId id="287" r:id="rId35"/>
    <p:sldId id="345" r:id="rId36"/>
    <p:sldId id="348" r:id="rId37"/>
    <p:sldId id="384" r:id="rId38"/>
    <p:sldId id="344" r:id="rId39"/>
    <p:sldId id="284" r:id="rId40"/>
    <p:sldId id="380" r:id="rId41"/>
    <p:sldId id="382" r:id="rId42"/>
    <p:sldId id="383" r:id="rId43"/>
    <p:sldId id="381" r:id="rId44"/>
    <p:sldId id="385" r:id="rId45"/>
    <p:sldId id="386" r:id="rId46"/>
    <p:sldId id="294" r:id="rId47"/>
    <p:sldId id="346" r:id="rId48"/>
    <p:sldId id="387" r:id="rId49"/>
    <p:sldId id="311" r:id="rId50"/>
    <p:sldId id="388" r:id="rId51"/>
    <p:sldId id="314" r:id="rId52"/>
    <p:sldId id="390" r:id="rId53"/>
    <p:sldId id="389" r:id="rId54"/>
    <p:sldId id="315" r:id="rId55"/>
    <p:sldId id="391" r:id="rId56"/>
    <p:sldId id="392" r:id="rId57"/>
    <p:sldId id="393" r:id="rId58"/>
    <p:sldId id="394" r:id="rId59"/>
    <p:sldId id="295" r:id="rId60"/>
    <p:sldId id="257" r:id="rId61"/>
    <p:sldId id="258" r:id="rId62"/>
    <p:sldId id="289" r:id="rId63"/>
    <p:sldId id="290" r:id="rId64"/>
    <p:sldId id="395" r:id="rId65"/>
    <p:sldId id="396" r:id="rId66"/>
    <p:sldId id="274" r:id="rId67"/>
    <p:sldId id="276" r:id="rId68"/>
    <p:sldId id="397" r:id="rId69"/>
    <p:sldId id="398" r:id="rId70"/>
    <p:sldId id="399" r:id="rId71"/>
    <p:sldId id="400" r:id="rId72"/>
    <p:sldId id="354" r:id="rId73"/>
    <p:sldId id="330" r:id="rId74"/>
    <p:sldId id="332" r:id="rId75"/>
    <p:sldId id="335" r:id="rId76"/>
    <p:sldId id="325" r:id="rId77"/>
    <p:sldId id="333" r:id="rId78"/>
    <p:sldId id="334" r:id="rId79"/>
    <p:sldId id="316" r:id="rId80"/>
    <p:sldId id="303" r:id="rId81"/>
    <p:sldId id="336" r:id="rId82"/>
    <p:sldId id="375" r:id="rId83"/>
    <p:sldId id="337" r:id="rId84"/>
    <p:sldId id="338" r:id="rId85"/>
    <p:sldId id="339" r:id="rId86"/>
    <p:sldId id="317" r:id="rId87"/>
    <p:sldId id="340" r:id="rId88"/>
    <p:sldId id="341" r:id="rId89"/>
    <p:sldId id="282" r:id="rId9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DE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 snapToGrid="0" snapToObjects="1">
      <p:cViewPr>
        <p:scale>
          <a:sx n="76" d="100"/>
          <a:sy n="76" d="100"/>
        </p:scale>
        <p:origin x="-944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80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notesMaster" Target="notesMasters/notesMaster1.xml"/><Relationship Id="rId92" Type="http://schemas.openxmlformats.org/officeDocument/2006/relationships/printerSettings" Target="printerSettings/printerSettings1.bin"/><Relationship Id="rId93" Type="http://schemas.openxmlformats.org/officeDocument/2006/relationships/presProps" Target="presProps.xml"/><Relationship Id="rId94" Type="http://schemas.openxmlformats.org/officeDocument/2006/relationships/viewProps" Target="viewProps.xml"/><Relationship Id="rId95" Type="http://schemas.openxmlformats.org/officeDocument/2006/relationships/theme" Target="theme/theme1.xml"/><Relationship Id="rId9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310BD7-5371-614D-933B-E13A6988587B}" type="datetimeFigureOut">
              <a:rPr lang="en-US" smtClean="0"/>
              <a:pPr/>
              <a:t>9/21/19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44F21-27E2-BC40-9769-7B03F3A2FB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03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44F21-27E2-BC40-9769-7B03F3A2FB2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52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44F21-27E2-BC40-9769-7B03F3A2FB2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657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44F21-27E2-BC40-9769-7B03F3A2FB2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657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44F21-27E2-BC40-9769-7B03F3A2FB23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657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44F21-27E2-BC40-9769-7B03F3A2FB2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657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44F21-27E2-BC40-9769-7B03F3A2FB2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657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44F21-27E2-BC40-9769-7B03F3A2FB23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657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3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AD3D-A675-AA40-B778-77CA2A2D24D7}" type="datetimeFigureOut">
              <a:rPr lang="en-US" smtClean="0"/>
              <a:pPr/>
              <a:t>9/21/19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3BF-E251-DC4E-9980-7974E50699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77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1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1" name="Let It Flow [For _DR. J_].mp3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AD3D-A675-AA40-B778-77CA2A2D24D7}" type="datetimeFigureOut">
              <a:rPr lang="en-US" smtClean="0"/>
              <a:pPr/>
              <a:t>9/21/19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3BF-E251-DC4E-9980-7974E50699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8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1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1" name="Let It Flow [For _DR. J_].mp3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AD3D-A675-AA40-B778-77CA2A2D24D7}" type="datetimeFigureOut">
              <a:rPr lang="en-US" smtClean="0"/>
              <a:pPr/>
              <a:t>9/21/19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3BF-E251-DC4E-9980-7974E50699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775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1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1" name="Let It Flow [For _DR. J_].mp3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2343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1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1" name="Let It Flow [For _DR. J_].mp3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4723805" y="3580805"/>
            <a:ext cx="3750469" cy="2652117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4723805" y="625078"/>
            <a:ext cx="3750469" cy="2652117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669726" y="625078"/>
            <a:ext cx="3750469" cy="5607844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360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1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1" name="Let It Flow [For _DR. J_].mp3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82880" y="4348161"/>
            <a:ext cx="8778240" cy="2336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" y="279400"/>
            <a:ext cx="8778240" cy="1143000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005F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182880" y="1517121"/>
            <a:ext cx="8778240" cy="0"/>
          </a:xfrm>
          <a:prstGeom prst="line">
            <a:avLst/>
          </a:prstGeom>
          <a:ln w="76200">
            <a:solidFill>
              <a:srgbClr val="F5B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1611843"/>
            <a:ext cx="8778240" cy="2641599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1" y="5969000"/>
            <a:ext cx="68052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41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1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1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AD3D-A675-AA40-B778-77CA2A2D24D7}" type="datetimeFigureOut">
              <a:rPr lang="en-US" smtClean="0"/>
              <a:pPr/>
              <a:t>9/21/19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3BF-E251-DC4E-9980-7974E50699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4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1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1" name="Let It Flow [For _DR. J_].mp3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AD3D-A675-AA40-B778-77CA2A2D24D7}" type="datetimeFigureOut">
              <a:rPr lang="en-US" smtClean="0"/>
              <a:pPr/>
              <a:t>9/21/19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3BF-E251-DC4E-9980-7974E50699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3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1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1" name="Let It Flow [For _DR. J_].mp3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AD3D-A675-AA40-B778-77CA2A2D24D7}" type="datetimeFigureOut">
              <a:rPr lang="en-US" smtClean="0"/>
              <a:pPr/>
              <a:t>9/21/19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3BF-E251-DC4E-9980-7974E50699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23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1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1" name="Let It Flow [For _DR. J_].mp3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AD3D-A675-AA40-B778-77CA2A2D24D7}" type="datetimeFigureOut">
              <a:rPr lang="en-US" smtClean="0"/>
              <a:pPr/>
              <a:t>9/21/19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3BF-E251-DC4E-9980-7974E50699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93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1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1" name="Let It Flow [For _DR. J_].mp3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AD3D-A675-AA40-B778-77CA2A2D24D7}" type="datetimeFigureOut">
              <a:rPr lang="en-US" smtClean="0"/>
              <a:pPr/>
              <a:t>9/21/19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3BF-E251-DC4E-9980-7974E50699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30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1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1" name="Let It Flow [For _DR. J_].mp3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AD3D-A675-AA40-B778-77CA2A2D24D7}" type="datetimeFigureOut">
              <a:rPr lang="en-US" smtClean="0"/>
              <a:pPr/>
              <a:t>9/21/19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3BF-E251-DC4E-9980-7974E50699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69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1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1" name="Let It Flow [For _DR. J_].mp3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AD3D-A675-AA40-B778-77CA2A2D24D7}" type="datetimeFigureOut">
              <a:rPr lang="en-US" smtClean="0"/>
              <a:pPr/>
              <a:t>9/21/19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3BF-E251-DC4E-9980-7974E50699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23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1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1" name="Let It Flow [For _DR. J_].mp3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AD3D-A675-AA40-B778-77CA2A2D24D7}" type="datetimeFigureOut">
              <a:rPr lang="en-US" smtClean="0"/>
              <a:pPr/>
              <a:t>9/21/19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3BF-E251-DC4E-9980-7974E50699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26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1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1" name="Let It Flow [For _DR. J_].mp3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9AD3D-A675-AA40-B778-77CA2A2D24D7}" type="datetimeFigureOut">
              <a:rPr lang="en-US" smtClean="0"/>
              <a:pPr/>
              <a:t>9/21/19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9A3BF-E251-DC4E-9980-7974E50699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91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16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16" name="Let It Flow [For _DR. J_].mp3"/>
          </p:stSnd>
        </p:sndAc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4" Type="http://schemas.openxmlformats.org/officeDocument/2006/relationships/audio" Target="../media/media1.mp3"/><Relationship Id="rId5" Type="http://schemas.openxmlformats.org/officeDocument/2006/relationships/slideLayout" Target="../slideLayouts/slideLayout7.xml"/><Relationship Id="rId6" Type="http://schemas.openxmlformats.org/officeDocument/2006/relationships/audio" Target="../media/audio1.bin"/><Relationship Id="rId7" Type="http://schemas.openxmlformats.org/officeDocument/2006/relationships/image" Target="../media/image2.png"/><Relationship Id="rId8" Type="http://schemas.openxmlformats.org/officeDocument/2006/relationships/image" Target="../media/image3.jpeg"/><Relationship Id="rId9" Type="http://schemas.openxmlformats.org/officeDocument/2006/relationships/image" Target="../media/image4.png"/><Relationship Id="rId1" Type="http://schemas.microsoft.com/office/2007/relationships/media" Target="file://localhost/Volumes/NO%20NAME/Cast%20Your%20Fate%20To%20The%20Wind.mp3" TargetMode="External"/><Relationship Id="rId2" Type="http://schemas.openxmlformats.org/officeDocument/2006/relationships/audio" Target="file://localhost/Volumes/NO%20NAME/Cast%20Your%20Fate%20To%20The%20Wind.mp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2" Type="http://schemas.openxmlformats.org/officeDocument/2006/relationships/audio" Target="../media/audio1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2" Type="http://schemas.openxmlformats.org/officeDocument/2006/relationships/audio" Target="../media/audio1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2" Type="http://schemas.openxmlformats.org/officeDocument/2006/relationships/audio" Target="../media/audio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2" Type="http://schemas.openxmlformats.org/officeDocument/2006/relationships/audio" Target="../media/audio1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2" Type="http://schemas.openxmlformats.org/officeDocument/2006/relationships/audio" Target="../media/audio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audio" Target="../media/audio1.bin"/><Relationship Id="rId5" Type="http://schemas.openxmlformats.org/officeDocument/2006/relationships/image" Target="../media/image41.jpg"/><Relationship Id="rId6" Type="http://schemas.openxmlformats.org/officeDocument/2006/relationships/image" Target="../media/image4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image" Target="../media/image4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image" Target="../media/image5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microsoft.com/office/2007/relationships/hdphoto" Target="../media/hdphoto1.wdp"/><Relationship Id="rId5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image" Target="../media/image5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4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audio" Target="../media/audio1.bin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4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image" Target="../media/image6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70.jpg"/><Relationship Id="rId5" Type="http://schemas.openxmlformats.org/officeDocument/2006/relationships/image" Target="../media/image71.jpg"/><Relationship Id="rId6" Type="http://schemas.openxmlformats.org/officeDocument/2006/relationships/image" Target="../media/image72.jpeg"/><Relationship Id="rId7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image" Target="../media/image7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74.jpg"/><Relationship Id="rId5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image" Target="../media/image7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77.jpg"/><Relationship Id="rId5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80.jpg"/><Relationship Id="rId5" Type="http://schemas.openxmlformats.org/officeDocument/2006/relationships/image" Target="../media/image8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1.bin"/><Relationship Id="rId5" Type="http://schemas.openxmlformats.org/officeDocument/2006/relationships/image" Target="../media/image82.jpg"/><Relationship Id="rId6" Type="http://schemas.openxmlformats.org/officeDocument/2006/relationships/image" Target="../media/image4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83.jpg"/><Relationship Id="rId5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1.bin"/><Relationship Id="rId5" Type="http://schemas.openxmlformats.org/officeDocument/2006/relationships/image" Target="../media/image85.jpg"/><Relationship Id="rId6" Type="http://schemas.openxmlformats.org/officeDocument/2006/relationships/image" Target="../media/image4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1.bin"/><Relationship Id="rId5" Type="http://schemas.openxmlformats.org/officeDocument/2006/relationships/image" Target="../media/image88.jpg"/><Relationship Id="rId6" Type="http://schemas.openxmlformats.org/officeDocument/2006/relationships/image" Target="../media/image4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4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1.bin"/><Relationship Id="rId5" Type="http://schemas.openxmlformats.org/officeDocument/2006/relationships/image" Target="../media/image91.jpg"/><Relationship Id="rId6" Type="http://schemas.openxmlformats.org/officeDocument/2006/relationships/image" Target="../media/image4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92.jpg"/><Relationship Id="rId5" Type="http://schemas.openxmlformats.org/officeDocument/2006/relationships/image" Target="../media/image9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image" Target="../media/image9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image" Target="../media/image9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image" Target="../media/image99.jpeg"/><Relationship Id="rId5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image" Target="../media/image101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4" Type="http://schemas.openxmlformats.org/officeDocument/2006/relationships/image" Target="../media/image103.jpg"/><Relationship Id="rId5" Type="http://schemas.openxmlformats.org/officeDocument/2006/relationships/image" Target="../media/image104.jpg"/><Relationship Id="rId1" Type="http://schemas.openxmlformats.org/officeDocument/2006/relationships/slideLayout" Target="../slideLayouts/slideLayout13.xml"/><Relationship Id="rId2" Type="http://schemas.openxmlformats.org/officeDocument/2006/relationships/audio" Target="../media/audio1.bin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image" Target="../media/image10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4" Type="http://schemas.openxmlformats.org/officeDocument/2006/relationships/image" Target="../media/image107.jpeg"/><Relationship Id="rId1" Type="http://schemas.openxmlformats.org/officeDocument/2006/relationships/slideLayout" Target="../slideLayouts/slideLayout13.xml"/><Relationship Id="rId2" Type="http://schemas.openxmlformats.org/officeDocument/2006/relationships/audio" Target="../media/audio1.bin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image" Target="../media/image108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4" Type="http://schemas.openxmlformats.org/officeDocument/2006/relationships/image" Target="../media/image110.jpg"/><Relationship Id="rId5" Type="http://schemas.openxmlformats.org/officeDocument/2006/relationships/image" Target="../media/image111.jpg"/><Relationship Id="rId1" Type="http://schemas.openxmlformats.org/officeDocument/2006/relationships/slideLayout" Target="../slideLayouts/slideLayout13.xml"/><Relationship Id="rId2" Type="http://schemas.openxmlformats.org/officeDocument/2006/relationships/audio" Target="../media/audio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image" Target="../media/image112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4" Type="http://schemas.openxmlformats.org/officeDocument/2006/relationships/image" Target="../media/image114.jpg"/><Relationship Id="rId1" Type="http://schemas.openxmlformats.org/officeDocument/2006/relationships/slideLayout" Target="../slideLayouts/slideLayout4.xml"/><Relationship Id="rId2" Type="http://schemas.openxmlformats.org/officeDocument/2006/relationships/audio" Target="../media/audio1.bin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11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4" Type="http://schemas.openxmlformats.org/officeDocument/2006/relationships/image" Target="../media/image117.jpeg"/><Relationship Id="rId1" Type="http://schemas.openxmlformats.org/officeDocument/2006/relationships/slideLayout" Target="../slideLayouts/slideLayout4.xml"/><Relationship Id="rId2" Type="http://schemas.openxmlformats.org/officeDocument/2006/relationships/audio" Target="../media/audio1.bin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118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39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audio" Target="../media/audio1.bin"/><Relationship Id="rId3" Type="http://schemas.openxmlformats.org/officeDocument/2006/relationships/image" Target="../media/image119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4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image" Target="../media/image12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4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4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image" Target="../media/image128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4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4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4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4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4" Type="http://schemas.openxmlformats.org/officeDocument/2006/relationships/image" Target="../media/image138.jpg"/><Relationship Id="rId5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2" Type="http://schemas.openxmlformats.org/officeDocument/2006/relationships/audio" Target="../media/audio1.bin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4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2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ast Your Fate To The Wind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Zonta_icon 100_highres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2609850"/>
            <a:ext cx="7772400" cy="2705099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District 3</a:t>
            </a:r>
            <a:br>
              <a:rPr kumimoji="0" 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PHOTO GALLERY</a:t>
            </a:r>
            <a:br>
              <a:rPr kumimoji="0" 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Let It Flow [For _DR. J_]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6350" y="377825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10000">
    <p:fade/>
    <p:sndAc>
      <p:stSnd>
        <p:snd r:embed="rId6" name="Let It Flow [For _DR. J_].mp3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70">
                <p:cTn id="1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numSld="999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G_3908.JPG" descr="IMG_3908.JPG"/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/>
          </a:blip>
          <a:srcRect l="14389" r="31628"/>
          <a:stretch>
            <a:fillRect/>
          </a:stretch>
        </p:blipFill>
        <p:spPr>
          <a:xfrm>
            <a:off x="669726" y="625078"/>
            <a:ext cx="4036301" cy="560784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10</a:t>
            </a:fld>
            <a:endParaRPr/>
          </a:p>
        </p:txBody>
      </p:sp>
      <p:pic>
        <p:nvPicPr>
          <p:cNvPr id="6" name="IMG_2881.JPG" descr="IMG_2881.JPG"/>
          <p:cNvPicPr>
            <a:picLocks noChangeAspect="1"/>
          </p:cNvPicPr>
          <p:nvPr/>
        </p:nvPicPr>
        <p:blipFill>
          <a:blip r:embed="rId4">
            <a:extLst/>
          </a:blip>
          <a:srcRect l="26124" t="15189" r="4453" b="19356"/>
          <a:stretch>
            <a:fillRect/>
          </a:stretch>
        </p:blipFill>
        <p:spPr>
          <a:xfrm>
            <a:off x="4963322" y="580474"/>
            <a:ext cx="3813544" cy="269672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3" name="Picture Placeholder 2" descr="ZI Convention 2018.JPG"/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5" b="2885"/>
          <a:stretch>
            <a:fillRect/>
          </a:stretch>
        </p:blipFill>
        <p:spPr>
          <a:xfrm>
            <a:off x="5026025" y="3581400"/>
            <a:ext cx="3751263" cy="2651125"/>
          </a:xfrm>
        </p:spPr>
      </p:pic>
    </p:spTree>
    <p:extLst>
      <p:ext uri="{BB962C8B-B14F-4D97-AF65-F5344CB8AC3E}">
        <p14:creationId xmlns:p14="http://schemas.microsoft.com/office/powerpoint/2010/main" val="1260592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824" y="38099"/>
            <a:ext cx="5086352" cy="678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78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2016 ITALY</a:t>
            </a:r>
            <a:endParaRPr lang="en-US" dirty="0"/>
          </a:p>
        </p:txBody>
      </p:sp>
      <p:pic>
        <p:nvPicPr>
          <p:cNvPr id="8" name="Content Placeholder 7" descr="2016 ZI CONVENTON 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/>
      </p:pic>
      <p:pic>
        <p:nvPicPr>
          <p:cNvPr id="9" name="Content Placeholder 8" descr="2016 ZI CONVENTION.jpg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1" r="24535"/>
          <a:stretch/>
        </p:blipFill>
        <p:spPr/>
      </p:pic>
    </p:spTree>
    <p:extLst>
      <p:ext uri="{BB962C8B-B14F-4D97-AF65-F5344CB8AC3E}">
        <p14:creationId xmlns:p14="http://schemas.microsoft.com/office/powerpoint/2010/main" val="190697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ne Frank quote">
            <a:extLst>
              <a:ext uri="{FF2B5EF4-FFF2-40B4-BE49-F238E27FC236}">
                <a16:creationId xmlns:a16="http://schemas.microsoft.com/office/drawing/2014/main" xmlns="" id="{D6A31598-C7E8-43A5-8AEB-973AE9465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824" y="38099"/>
            <a:ext cx="5086352" cy="67818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7817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 smtClean="0"/>
              <a:t>2014 ORLANDO, FLORIDA</a:t>
            </a:r>
            <a:endParaRPr lang="en-US" b="1" i="1" dirty="0"/>
          </a:p>
        </p:txBody>
      </p:sp>
      <p:pic>
        <p:nvPicPr>
          <p:cNvPr id="123" name="3fa8472215accecec05773a43541d86d.jpg" descr="3fa8472215accecec05773a43541d86d.jpg"/>
          <p:cNvPicPr>
            <a:picLocks noGrp="1" noChangeAspect="1"/>
          </p:cNvPicPr>
          <p:nvPr>
            <p:ph idx="1"/>
          </p:nvPr>
        </p:nvPicPr>
        <p:blipFill>
          <a:blip r:embed="rId3">
            <a:extLst/>
          </a:blip>
          <a:srcRect t="1115" b="1115"/>
          <a:stretch>
            <a:fillRect/>
          </a:stretch>
        </p:blipFill>
        <p:spPr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4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9830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len Keller quote">
            <a:extLst>
              <a:ext uri="{FF2B5EF4-FFF2-40B4-BE49-F238E27FC236}">
                <a16:creationId xmlns="" xmlns:a16="http://schemas.microsoft.com/office/drawing/2014/main" id="{41ACD0B4-417D-496B-871F-7B861E326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47" y="38099"/>
            <a:ext cx="8538308" cy="66212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1800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AREA 1</a:t>
            </a:r>
            <a:endParaRPr lang="en-US" b="1" i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i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BROOKLYN </a:t>
            </a:r>
          </a:p>
          <a:p>
            <a:pPr marL="0" indent="0" algn="ctr">
              <a:buNone/>
            </a:pPr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GREATER QUEENS</a:t>
            </a:r>
          </a:p>
          <a:p>
            <a:pPr marL="0" indent="0" algn="ctr">
              <a:buNone/>
            </a:pPr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LONG ISLAND</a:t>
            </a:r>
          </a:p>
          <a:p>
            <a:pPr marL="0" indent="0" algn="ctr">
              <a:buNone/>
            </a:pPr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NEW ROCHELLE</a:t>
            </a:r>
          </a:p>
          <a:p>
            <a:pPr marL="0" indent="0" algn="ctr">
              <a:buNone/>
            </a:pPr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NEW </a:t>
            </a:r>
            <a:r>
              <a:rPr lang="en-US" b="1" i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YORK </a:t>
            </a:r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CITY</a:t>
            </a:r>
          </a:p>
          <a:p>
            <a:pPr marL="0" indent="0" algn="ctr">
              <a:buNone/>
            </a:pPr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PECONIC </a:t>
            </a:r>
            <a:r>
              <a:rPr lang="en-US" b="1" i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BAY</a:t>
            </a:r>
          </a:p>
          <a:p>
            <a:pPr marL="0" indent="0" algn="ctr">
              <a:buNone/>
            </a:pPr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SUFFOLK COUNTY</a:t>
            </a:r>
          </a:p>
          <a:p>
            <a:pPr marL="0" indent="0" algn="ctr">
              <a:buNone/>
            </a:pPr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WESTCHESTER COUNTY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497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BROOKLYN CLUB</a:t>
            </a:r>
            <a:endParaRPr lang="en-US" b="1" i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6" name="Content Placeholder 5" descr="Zonta Club of Brooklyn.jp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7" r="-246" b="1088"/>
          <a:stretch/>
        </p:blipFill>
        <p:spPr>
          <a:xfrm>
            <a:off x="241159" y="1600200"/>
            <a:ext cx="4389121" cy="3383051"/>
          </a:xfrm>
          <a:effectLst>
            <a:reflection blurRad="6350" stA="52000" endA="300" endPos="35000" dir="5400000" sy="-100000" algn="bl" rotWithShape="0"/>
          </a:effectLst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832" y="2035078"/>
            <a:ext cx="3525967" cy="3656207"/>
          </a:xfr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02022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884238"/>
            <a:ext cx="4876800" cy="3657600"/>
          </a:xfrm>
          <a:effectLst>
            <a:reflection blurRad="6350" stA="52000" endA="300" endPos="35000" dir="5400000" sy="-100000" algn="bl" rotWithShape="0"/>
          </a:effectLst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3411538"/>
            <a:ext cx="4038600" cy="3028950"/>
          </a:xfrm>
          <a:effectLst>
            <a:reflection blurRad="6350" stA="52000" endA="300" endPos="3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1" b="8442"/>
          <a:stretch/>
        </p:blipFill>
        <p:spPr>
          <a:xfrm>
            <a:off x="4953000" y="274638"/>
            <a:ext cx="2956393" cy="266708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17063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rgbClr val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GREATER QUEENS CLUB</a:t>
            </a:r>
            <a:r>
              <a:rPr lang="en-US" b="1" dirty="0" smtClean="0">
                <a:solidFill>
                  <a:srgbClr val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/>
            </a:r>
            <a:br>
              <a:rPr lang="en-US" b="1" dirty="0" smtClean="0">
                <a:solidFill>
                  <a:srgbClr val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</a:br>
            <a:endParaRPr lang="en-US" b="1" dirty="0">
              <a:solidFill>
                <a:srgbClr val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55" y="1600201"/>
            <a:ext cx="3093694" cy="4124926"/>
          </a:xfrm>
          <a:effectLst>
            <a:reflection blurRad="6350" stA="52000" endA="300" endPos="35000" dir="5400000" sy="-100000" algn="bl" rotWithShape="0"/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444" y="1971133"/>
            <a:ext cx="3805356" cy="2854017"/>
          </a:xfr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15096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825" y="38101"/>
            <a:ext cx="5072061" cy="67627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4417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20180722_16562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409993"/>
            <a:ext cx="8229600" cy="4824087"/>
          </a:xfr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47959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i="1" dirty="0" smtClean="0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Baskerville Old Face"/>
                <a:cs typeface="Baskerville Old Face"/>
              </a:rPr>
              <a:t>LONG ISLAND CLUB</a:t>
            </a:r>
            <a:endParaRPr lang="en-US" sz="4400" b="1" i="1" dirty="0"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Baskerville Old Face"/>
              <a:cs typeface="Baskerville Old Face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33" y="1600200"/>
            <a:ext cx="4147821" cy="31108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Content Placeholder 8" descr="IMG_7377-1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04932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4638"/>
            <a:ext cx="3455988" cy="2743200"/>
          </a:xfrm>
          <a:effectLst>
            <a:reflection blurRad="6350" stA="52000" endA="300" endPos="35000" dir="5400000" sy="-100000" algn="bl" rotWithShape="0"/>
          </a:effectLst>
        </p:spPr>
      </p:pic>
      <p:pic>
        <p:nvPicPr>
          <p:cNvPr id="8" name="Content Placeholder 7" descr="IMG_9515-1.jpg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t="-1461" r="1479" b="-227"/>
          <a:stretch/>
        </p:blipFill>
        <p:spPr>
          <a:xfrm>
            <a:off x="3825875" y="3046413"/>
            <a:ext cx="5118100" cy="3200400"/>
          </a:xfrm>
          <a:effectLst>
            <a:reflection blurRad="6350" stA="52000" endA="300" endPos="35000" dir="5400000" sy="-100000" algn="bl" rotWithShape="0"/>
          </a:effectLst>
        </p:spPr>
      </p:pic>
      <p:pic>
        <p:nvPicPr>
          <p:cNvPr id="9" name="Picture 8" descr="IMG_853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656" y="274638"/>
            <a:ext cx="3048000" cy="22860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51931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0458" y="424543"/>
            <a:ext cx="8229600" cy="1143000"/>
          </a:xfrm>
        </p:spPr>
        <p:txBody>
          <a:bodyPr>
            <a:normAutofit/>
          </a:bodyPr>
          <a:lstStyle/>
          <a:p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NEW ROCHELLE CLUB</a:t>
            </a:r>
            <a:endParaRPr lang="en-US" b="1" i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4" name="image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511" y="1559180"/>
            <a:ext cx="5740164" cy="4305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Let It Flow [For _DR. J_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7258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87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4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4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72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38" y="352558"/>
            <a:ext cx="3685091" cy="2653734"/>
          </a:xfrm>
          <a:effectLst>
            <a:reflection blurRad="6350" stA="52000" endA="300" endPos="35000" dir="5400000" sy="-100000" algn="bl" rotWithShape="0"/>
          </a:effectLst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81393" y="982220"/>
            <a:ext cx="4213225" cy="3159125"/>
          </a:xfrm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Content Placeholder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697" y="3887626"/>
            <a:ext cx="3538728" cy="265404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53420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NEW YORK CITY CLUB</a:t>
            </a:r>
            <a:endParaRPr lang="en-US" b="1" i="1" dirty="0"/>
          </a:p>
        </p:txBody>
      </p:sp>
      <p:pic>
        <p:nvPicPr>
          <p:cNvPr id="7" name="Content Placeholder 6" descr="NYC ZOnta Club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3062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G_20190314_201647189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241049" y="608543"/>
            <a:ext cx="8445751" cy="4644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60949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PECONIC BAY CLUB</a:t>
            </a:r>
            <a:endParaRPr lang="en-US" b="1" i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6915"/>
            <a:ext cx="8229600" cy="5194935"/>
          </a:xfr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65931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55" y="274638"/>
            <a:ext cx="5167313" cy="3440112"/>
          </a:xfrm>
          <a:effectLst>
            <a:reflection blurRad="6350" stA="52000" endA="300" endPos="35000" dir="5400000" sy="-100000" algn="bl" rotWithShape="0"/>
          </a:effectLst>
        </p:spPr>
      </p:pic>
      <p:pic>
        <p:nvPicPr>
          <p:cNvPr id="8" name="Content Placeholder 7" descr="InciTublukESLwinner.jpg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r="9721"/>
          <a:stretch>
            <a:fillRect/>
          </a:stretch>
        </p:blipFill>
        <p:spPr>
          <a:xfrm>
            <a:off x="5743678" y="2282825"/>
            <a:ext cx="3055937" cy="3425825"/>
          </a:xfr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16701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SUFFOLK COUNTY CLUB</a:t>
            </a:r>
            <a:endParaRPr lang="en-US" b="1" i="1" dirty="0"/>
          </a:p>
        </p:txBody>
      </p:sp>
      <p:pic>
        <p:nvPicPr>
          <p:cNvPr id="153" name="IMG_2111.JPG" descr="IMG_2111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824"/>
          <a:stretch/>
        </p:blipFill>
        <p:spPr>
          <a:xfrm>
            <a:off x="1371600" y="1800224"/>
            <a:ext cx="6896100" cy="4083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4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5762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3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ZONTA INTERNATIONAL HISTORY</a:t>
            </a:r>
            <a:endParaRPr lang="en-US" b="1" i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0" name="Content Placeholder 9" descr="ZI History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34"/>
          <a:stretch/>
        </p:blipFill>
        <p:spPr>
          <a:xfrm>
            <a:off x="457200" y="1600200"/>
            <a:ext cx="8229600" cy="4737100"/>
          </a:xfrm>
        </p:spPr>
      </p:pic>
    </p:spTree>
    <p:extLst>
      <p:ext uri="{BB962C8B-B14F-4D97-AF65-F5344CB8AC3E}">
        <p14:creationId xmlns:p14="http://schemas.microsoft.com/office/powerpoint/2010/main" val="1852800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3" presetClass="exit" presetSubtype="5" fill="hold" grpId="2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xit" presetSubtype="5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427" y="274638"/>
            <a:ext cx="3625231" cy="3200400"/>
          </a:xfrm>
        </p:spPr>
      </p:pic>
      <p:pic>
        <p:nvPicPr>
          <p:cNvPr id="7" name="IMG_4114.JPG" descr="IMG_4114.JPG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>
            <a:extLst/>
          </a:blip>
          <a:srcRect l="1" r="-1648"/>
          <a:stretch/>
        </p:blipFill>
        <p:spPr>
          <a:xfrm>
            <a:off x="313789" y="2928938"/>
            <a:ext cx="433705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83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WESTCHESTER COUNTY CLUB </a:t>
            </a:r>
            <a:endParaRPr lang="en-US" b="1" i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082203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3999" y="4551418"/>
            <a:ext cx="2810933" cy="641349"/>
          </a:xfrm>
        </p:spPr>
        <p:txBody>
          <a:bodyPr>
            <a:normAutofit fontScale="90000"/>
          </a:bodyPr>
          <a:lstStyle/>
          <a:p>
            <a:endParaRPr lang="en-US" b="1" i="1" dirty="0"/>
          </a:p>
        </p:txBody>
      </p:sp>
      <p:pic>
        <p:nvPicPr>
          <p:cNvPr id="7" name="Content Placeholder 6" descr="ZONTA WESTCHESTER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38" b="13338"/>
          <a:stretch>
            <a:fillRect/>
          </a:stretch>
        </p:blipFill>
        <p:spPr>
          <a:xfrm>
            <a:off x="236538" y="182880"/>
            <a:ext cx="4905359" cy="26976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 descr="IMG_766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252" y="1400153"/>
            <a:ext cx="3456309" cy="46084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80006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AREA 2</a:t>
            </a:r>
            <a:endParaRPr lang="en-US" b="1" i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ESSEX COUNTY</a:t>
            </a:r>
          </a:p>
          <a:p>
            <a:pPr marL="0" indent="0" algn="ctr">
              <a:buNone/>
            </a:pPr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MORRISTOWN AREA</a:t>
            </a:r>
          </a:p>
          <a:p>
            <a:pPr marL="0" indent="0" algn="ctr">
              <a:buNone/>
            </a:pPr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NORTHERN VALLEY</a:t>
            </a:r>
          </a:p>
          <a:p>
            <a:pPr marL="0" indent="0" algn="ctr">
              <a:buNone/>
            </a:pPr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RINGWOOD</a:t>
            </a:r>
          </a:p>
          <a:p>
            <a:pPr marL="0" indent="0" algn="ctr">
              <a:buNone/>
            </a:pPr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PASSAIC-CLIFTON</a:t>
            </a:r>
          </a:p>
          <a:p>
            <a:pPr marL="0" indent="0" algn="ctr">
              <a:buNone/>
            </a:pPr>
            <a:r>
              <a:rPr lang="en-US" b="1" i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SOUTHERN OCEAN </a:t>
            </a:r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COUNTY</a:t>
            </a:r>
          </a:p>
          <a:p>
            <a:pPr marL="0" indent="0" algn="ctr">
              <a:buNone/>
            </a:pPr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TRENTON /MERCER</a:t>
            </a:r>
          </a:p>
        </p:txBody>
      </p:sp>
    </p:spTree>
    <p:extLst>
      <p:ext uri="{BB962C8B-B14F-4D97-AF65-F5344CB8AC3E}">
        <p14:creationId xmlns:p14="http://schemas.microsoft.com/office/powerpoint/2010/main" val="2138374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ESSEX COUNTY CLUB</a:t>
            </a:r>
            <a:endParaRPr lang="en-US" b="1" i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96" y="2239186"/>
            <a:ext cx="8521700" cy="3154330"/>
          </a:xfr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48142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ESSEX COUNTY CLUB PIX.jpg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" t="-26657" r="3190" b="-1"/>
          <a:stretch/>
        </p:blipFill>
        <p:spPr>
          <a:xfrm>
            <a:off x="256803" y="-302470"/>
            <a:ext cx="4611092" cy="4687684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45" r="3145"/>
          <a:stretch/>
        </p:blipFill>
        <p:spPr>
          <a:xfrm>
            <a:off x="4867895" y="3334101"/>
            <a:ext cx="4038600" cy="2692400"/>
          </a:xfrm>
        </p:spPr>
      </p:pic>
    </p:spTree>
    <p:extLst>
      <p:ext uri="{BB962C8B-B14F-4D97-AF65-F5344CB8AC3E}">
        <p14:creationId xmlns:p14="http://schemas.microsoft.com/office/powerpoint/2010/main" val="3094008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MORRISTOWN AREA CLUB</a:t>
            </a:r>
            <a:endParaRPr lang="en-US" b="1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43" y="1600200"/>
            <a:ext cx="6007915" cy="4525963"/>
          </a:xfr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20886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054" y="2554106"/>
            <a:ext cx="3441076" cy="2580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05201" y="115706"/>
            <a:ext cx="3761329" cy="282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0989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NORTHERN VALLEY CLUB</a:t>
            </a:r>
            <a:endParaRPr lang="en-US" b="1" i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r="1868"/>
          <a:stretch/>
        </p:blipFill>
        <p:spPr>
          <a:xfrm>
            <a:off x="314696" y="1600201"/>
            <a:ext cx="8521700" cy="4432300"/>
          </a:xfr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82713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3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3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 l="49429" t="38542" r="33001" b="21774"/>
          <a:stretch>
            <a:fillRect/>
          </a:stretch>
        </p:blipFill>
        <p:spPr bwMode="auto">
          <a:xfrm>
            <a:off x="529054" y="1805399"/>
            <a:ext cx="2880247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 l="40996" t="39375" r="24467" b="21976"/>
          <a:stretch>
            <a:fillRect/>
          </a:stretch>
        </p:blipFill>
        <p:spPr bwMode="auto">
          <a:xfrm>
            <a:off x="3835809" y="391766"/>
            <a:ext cx="4493714" cy="282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9612" y="3662024"/>
            <a:ext cx="3793334" cy="278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Marian de Forest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971800" y="1701799"/>
            <a:ext cx="5989320" cy="475449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dirty="0"/>
              <a:t>Marian de Forest </a:t>
            </a:r>
            <a:r>
              <a:rPr lang="en-US" sz="1400" dirty="0"/>
              <a:t>was an extraordinary woman who contributed greatly to the Buffalo community</a:t>
            </a:r>
            <a:r>
              <a:rPr lang="en-US" sz="1400" dirty="0" smtClean="0"/>
              <a:t>.</a:t>
            </a:r>
            <a:endParaRPr lang="en-US" sz="14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1400" dirty="0"/>
              <a:t>A Buffalo native, she worked as a reporter, drama </a:t>
            </a:r>
            <a:r>
              <a:rPr lang="en-US" sz="1400" dirty="0" smtClean="0"/>
              <a:t>critic </a:t>
            </a:r>
            <a:r>
              <a:rPr lang="en-US" sz="1400" dirty="0"/>
              <a:t>and editor of the women’s department of the city newspaper. 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400" dirty="0"/>
              <a:t>She was also a playwright best known for writing and producing </a:t>
            </a:r>
            <a:r>
              <a:rPr lang="en-US" sz="1400" i="1" dirty="0"/>
              <a:t>Little Women</a:t>
            </a:r>
            <a:r>
              <a:rPr lang="en-US" sz="1400" dirty="0"/>
              <a:t>, based on the Louisa May Alcott novel</a:t>
            </a:r>
            <a:r>
              <a:rPr lang="en-US" sz="1400" dirty="0" smtClean="0"/>
              <a:t>.</a:t>
            </a:r>
            <a:endParaRPr lang="en-US" sz="14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1400" dirty="0"/>
              <a:t>She was instrumental in bringing music to the children of Buffalo through the Buffalo Music Foundation which she co-founded.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400" dirty="0"/>
              <a:t>Marian was the executive secretary of the Board of Women Managers for the Women’s Pavilion for the 1901 Pan American Exposition in Buffalo</a:t>
            </a:r>
            <a:r>
              <a:rPr lang="en-US" sz="1400" dirty="0" smtClean="0"/>
              <a:t>.</a:t>
            </a:r>
            <a:endParaRPr lang="en-US" sz="14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1400" dirty="0"/>
              <a:t>Marian is universally acknowledged as the </a:t>
            </a:r>
            <a:r>
              <a:rPr lang="en-US" sz="1400" dirty="0" smtClean="0"/>
              <a:t>founder </a:t>
            </a:r>
            <a:r>
              <a:rPr lang="en-US" sz="1400" dirty="0"/>
              <a:t>of Zonta, in 1919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pic>
        <p:nvPicPr>
          <p:cNvPr id="5" name="Picture 3" descr="ZONTA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1701801"/>
            <a:ext cx="2514600" cy="475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566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RINGWOOD CLUB</a:t>
            </a:r>
            <a:endParaRPr lang="en-US" b="1" i="1" dirty="0"/>
          </a:p>
        </p:txBody>
      </p:sp>
      <p:pic>
        <p:nvPicPr>
          <p:cNvPr id="4" name="Content Placeholder 3" descr="CLUB OF RINGWOOD 2016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77529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054" y="860772"/>
            <a:ext cx="3319158" cy="2489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7423" y="2613000"/>
            <a:ext cx="3648085" cy="273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09015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SOUTHERN OCEAN COUNTY CLUB</a:t>
            </a:r>
            <a:endParaRPr lang="en-US" b="1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22" y="1600200"/>
            <a:ext cx="6160539" cy="4599115"/>
          </a:xfr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27778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054" y="437439"/>
            <a:ext cx="3562998" cy="2672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8577" y="174972"/>
            <a:ext cx="2654109" cy="3284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5" name="Content Placeholder 6" descr="ZONTA CLUB OF SOUTHERN OCEAN COUNTY.jp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  <a14:imgEffect>
                      <a14:saturation sat="66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88" b="31916"/>
          <a:stretch/>
        </p:blipFill>
        <p:spPr>
          <a:xfrm>
            <a:off x="1639643" y="3594904"/>
            <a:ext cx="4904818" cy="2697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21568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3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3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TRENTON/MERCER CLUB</a:t>
            </a:r>
            <a:endParaRPr lang="en-US" b="1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22" y="2135020"/>
            <a:ext cx="6160539" cy="3529475"/>
          </a:xfr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66627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054" y="601751"/>
            <a:ext cx="3960414" cy="264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4246" y="3504176"/>
            <a:ext cx="4949660" cy="25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49770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3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3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AREA 3</a:t>
            </a:r>
            <a:endParaRPr lang="en-US" b="1" i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ANNAPOLIS</a:t>
            </a:r>
          </a:p>
          <a:p>
            <a:pPr marL="0" indent="0" algn="ctr">
              <a:buNone/>
            </a:pPr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CUMBERLAND COUNTY</a:t>
            </a:r>
          </a:p>
          <a:p>
            <a:pPr marL="0" indent="0" algn="ctr">
              <a:buNone/>
            </a:pPr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FREDERICK</a:t>
            </a:r>
          </a:p>
          <a:p>
            <a:pPr marL="0" indent="0" algn="ctr">
              <a:buNone/>
            </a:pPr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HARRISBURG-HERSHEY</a:t>
            </a:r>
          </a:p>
          <a:p>
            <a:pPr marL="0" indent="0" algn="ctr">
              <a:buNone/>
            </a:pPr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HOWARD COUNTY</a:t>
            </a:r>
          </a:p>
          <a:p>
            <a:pPr marL="0" indent="0" algn="ctr">
              <a:buNone/>
            </a:pPr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MID-MARYLAND</a:t>
            </a:r>
          </a:p>
          <a:p>
            <a:pPr marL="0" indent="0" algn="ctr">
              <a:buNone/>
            </a:pPr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PHILADELPHIA</a:t>
            </a:r>
          </a:p>
          <a:p>
            <a:pPr marL="0" indent="0" algn="ctr">
              <a:buNone/>
            </a:pPr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TRI-COUNTY AREA</a:t>
            </a:r>
          </a:p>
        </p:txBody>
      </p:sp>
    </p:spTree>
    <p:extLst>
      <p:ext uri="{BB962C8B-B14F-4D97-AF65-F5344CB8AC3E}">
        <p14:creationId xmlns:p14="http://schemas.microsoft.com/office/powerpoint/2010/main" val="881344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 ANNAPOLIS CLUB</a:t>
            </a:r>
            <a:endParaRPr lang="en-US" b="1" i="1" dirty="0"/>
          </a:p>
        </p:txBody>
      </p:sp>
      <p:pic>
        <p:nvPicPr>
          <p:cNvPr id="4" name="Content Placeholder 3" descr="CLUB OF ANNAPOLIS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t="21772" r="6791" b="13336"/>
          <a:stretch/>
        </p:blipFill>
        <p:spPr>
          <a:xfrm>
            <a:off x="999507" y="1612899"/>
            <a:ext cx="7364489" cy="4572000"/>
          </a:xfrm>
        </p:spPr>
      </p:pic>
    </p:spTree>
    <p:extLst>
      <p:ext uri="{BB962C8B-B14F-4D97-AF65-F5344CB8AC3E}">
        <p14:creationId xmlns:p14="http://schemas.microsoft.com/office/powerpoint/2010/main" val="4251920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728" y="432418"/>
            <a:ext cx="2468918" cy="3291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5291" y="2090581"/>
            <a:ext cx="3860933" cy="289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69131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3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3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CUMBERLAND COUNTY CLUB</a:t>
            </a:r>
            <a:endParaRPr lang="en-US" b="1" i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7" name="Content Placeholder 6" descr="Zonta Omie's Home 1119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83765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50034" t="35634" r="33288" b="21828"/>
          <a:stretch>
            <a:fillRect/>
          </a:stretch>
        </p:blipFill>
        <p:spPr bwMode="auto">
          <a:xfrm>
            <a:off x="382137" y="532262"/>
            <a:ext cx="2169994" cy="311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4708" y="532262"/>
            <a:ext cx="4045712" cy="251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0338" y="3288352"/>
            <a:ext cx="2392980" cy="268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Mary Ellen Bittner ZI President from D#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682490"/>
            <a:ext cx="2041068" cy="228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548" y="336255"/>
            <a:ext cx="3511333" cy="234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2240" y="2408926"/>
            <a:ext cx="4244036" cy="2735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79552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3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3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FREDERICK CLUB </a:t>
            </a:r>
            <a:endParaRPr lang="en-US" b="1" i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781" y="1552546"/>
            <a:ext cx="6493103" cy="4093120"/>
          </a:xfrm>
          <a:effectLst>
            <a:reflection blurRad="6350" stA="52000" endA="300" endPos="35000" dir="5400000" sy="-100000" algn="bl" rotWithShape="0"/>
          </a:effectLst>
        </p:spPr>
      </p:pic>
      <p:pic>
        <p:nvPicPr>
          <p:cNvPr id="2" name="09 We Fall Dow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52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4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4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024" y="336255"/>
            <a:ext cx="3699881" cy="276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8171" y="2408926"/>
            <a:ext cx="3852174" cy="2735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60507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3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3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HARRISBURG HERSHEY CLUB </a:t>
            </a:r>
            <a:endParaRPr lang="en-US" b="1" i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33" y="1417638"/>
            <a:ext cx="6822119" cy="4550304"/>
          </a:xfrm>
          <a:effectLst>
            <a:reflection blurRad="6350" stA="52000" endA="300" endPos="35000" dir="5400000" sy="-100000" algn="bl" rotWithShape="0"/>
          </a:effectLst>
        </p:spPr>
      </p:pic>
      <p:pic>
        <p:nvPicPr>
          <p:cNvPr id="2" name="09 We Fall Dow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33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4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4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60" y="688446"/>
            <a:ext cx="4038600" cy="3028950"/>
          </a:xfrm>
          <a:effectLst>
            <a:reflection blurRad="6350" stA="52000" endA="300" endPos="35000" dir="5400000" sy="-100000" algn="bl" rotWithShape="0"/>
          </a:effectLst>
        </p:spPr>
      </p:pic>
      <p:pic>
        <p:nvPicPr>
          <p:cNvPr id="7" name="Content Placeholder 6" descr="HARRISBURG HERSHEY PIC.jpg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>
          <a:xfrm>
            <a:off x="4879768" y="1600200"/>
            <a:ext cx="4038600" cy="4525963"/>
          </a:xfr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32232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HOWARD COUNTY CLUB </a:t>
            </a:r>
            <a:endParaRPr lang="en-US" b="1" i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511" y="1600200"/>
            <a:ext cx="5948986" cy="4699699"/>
          </a:xfrm>
          <a:effectLst>
            <a:reflection blurRad="6350" stA="52000" endA="300" endPos="35000" dir="5400000" sy="-100000" algn="bl" rotWithShape="0"/>
          </a:effectLst>
        </p:spPr>
      </p:pic>
      <p:pic>
        <p:nvPicPr>
          <p:cNvPr id="2" name="09 We Fall Dow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32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4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4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HOWARD COUNTY MEMBERSHIP EVENT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" r="19907" b="13842"/>
          <a:stretch/>
        </p:blipFill>
        <p:spPr>
          <a:xfrm>
            <a:off x="173149" y="2763158"/>
            <a:ext cx="4216536" cy="2623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HOWARD COUNTY 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484" y="274638"/>
            <a:ext cx="4260167" cy="3800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00555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MID-MARYLAND CLUB </a:t>
            </a:r>
            <a:endParaRPr lang="en-US" b="1" i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839" y="1675281"/>
            <a:ext cx="6517946" cy="3666344"/>
          </a:xfrm>
          <a:effectLst>
            <a:reflection blurRad="6350" stA="52000" endA="300" endPos="35000" dir="5400000" sy="-100000" algn="bl" rotWithShape="0"/>
          </a:effectLst>
        </p:spPr>
      </p:pic>
      <p:pic>
        <p:nvPicPr>
          <p:cNvPr id="2" name="09 We Fall Dow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82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4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4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331" y="314693"/>
            <a:ext cx="3801904" cy="2138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0013" y="2818452"/>
            <a:ext cx="4999553" cy="281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1495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3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3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AREA 4</a:t>
            </a:r>
            <a:endParaRPr lang="en-US" b="1" i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ARLINGTON AREA</a:t>
            </a:r>
          </a:p>
          <a:p>
            <a:pPr marL="0" indent="0" algn="ctr">
              <a:buNone/>
            </a:pPr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CHARLES COUNTY</a:t>
            </a:r>
          </a:p>
          <a:p>
            <a:pPr marL="0" indent="0" algn="ctr">
              <a:buNone/>
            </a:pPr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FAIRFAX COUNTY</a:t>
            </a:r>
          </a:p>
          <a:p>
            <a:pPr marL="0" indent="0" algn="ctr">
              <a:buNone/>
            </a:pPr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HAMPTON ROADS</a:t>
            </a:r>
          </a:p>
          <a:p>
            <a:pPr marL="0" indent="0" algn="ctr">
              <a:buNone/>
            </a:pPr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PRINCE GEORGE’S COUNTY AREA</a:t>
            </a:r>
          </a:p>
          <a:p>
            <a:pPr marL="0" indent="0" algn="ctr">
              <a:buNone/>
            </a:pPr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WASHINGTON</a:t>
            </a:r>
          </a:p>
        </p:txBody>
      </p:sp>
    </p:spTree>
    <p:extLst>
      <p:ext uri="{BB962C8B-B14F-4D97-AF65-F5344CB8AC3E}">
        <p14:creationId xmlns:p14="http://schemas.microsoft.com/office/powerpoint/2010/main" val="3184485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950" y="947736"/>
            <a:ext cx="5295519" cy="52955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6402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effectLst>
                  <a:innerShdw blurRad="114300">
                    <a:prstClr val="black"/>
                  </a:innerShdw>
                </a:effectLst>
              </a:rPr>
              <a:t>ARLINGTON CLUB</a:t>
            </a:r>
            <a:endParaRPr lang="en-US" b="1" i="1" dirty="0">
              <a:effectLst>
                <a:innerShdw blurRad="114300">
                  <a:prstClr val="black"/>
                </a:innerShdw>
              </a:effectLst>
            </a:endParaRPr>
          </a:p>
        </p:txBody>
      </p:sp>
      <p:pic>
        <p:nvPicPr>
          <p:cNvPr id="4" name="Content Placeholder 3" descr="IMG_20180308_09542165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3875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61" y="403225"/>
            <a:ext cx="342900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17" y="2295525"/>
            <a:ext cx="4711700" cy="36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41401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CHARLES COUNTY CLUB</a:t>
            </a:r>
            <a:endParaRPr lang="en-US" dirty="0"/>
          </a:p>
        </p:txBody>
      </p:sp>
      <p:pic>
        <p:nvPicPr>
          <p:cNvPr id="5" name="Content Placeholder 4" descr="8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" b="2944"/>
          <a:stretch>
            <a:fillRect/>
          </a:stretch>
        </p:blipFill>
        <p:spPr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52990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4.jpg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9" r="6499"/>
          <a:stretch>
            <a:fillRect/>
          </a:stretch>
        </p:blipFill>
        <p:spPr>
          <a:xfrm>
            <a:off x="427511" y="274638"/>
            <a:ext cx="4038600" cy="4525962"/>
          </a:xfrm>
          <a:effectLst>
            <a:reflection blurRad="6350" stA="52000" endA="300" endPos="35000" dir="5400000" sy="-100000" algn="bl" rotWithShape="0"/>
          </a:effectLst>
        </p:spPr>
      </p:pic>
      <p:pic>
        <p:nvPicPr>
          <p:cNvPr id="8" name="Content Placeholder 7" descr="1.jpg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r="1034"/>
          <a:stretch/>
        </p:blipFill>
        <p:spPr>
          <a:xfrm>
            <a:off x="5044539" y="1600200"/>
            <a:ext cx="3695700" cy="3200400"/>
          </a:xfrm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Content Placeholder 5" descr="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r="5523"/>
          <a:stretch>
            <a:fillRect/>
          </a:stretch>
        </p:blipFill>
        <p:spPr>
          <a:xfrm>
            <a:off x="4701639" y="1115566"/>
            <a:ext cx="4038600" cy="452596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54172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FAIRFAX COUNTY CLUB</a:t>
            </a:r>
            <a:endParaRPr lang="en-US" b="1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17645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FAIRFAX CLUB EQUAL PAY DAY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96" b="14649"/>
          <a:stretch/>
        </p:blipFill>
        <p:spPr>
          <a:xfrm>
            <a:off x="4723805" y="4345001"/>
            <a:ext cx="3750469" cy="1419997"/>
          </a:xfrm>
        </p:spPr>
      </p:pic>
      <p:pic>
        <p:nvPicPr>
          <p:cNvPr id="8" name="Picture Placeholder 7" descr="FAIRFAX VOLUNTEER AWARD.jp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08" b="33806"/>
          <a:stretch/>
        </p:blipFill>
        <p:spPr>
          <a:xfrm>
            <a:off x="4723780" y="625078"/>
            <a:ext cx="4397019" cy="3109317"/>
          </a:xfrm>
        </p:spPr>
      </p:pic>
      <p:pic>
        <p:nvPicPr>
          <p:cNvPr id="7" name="Picture Placeholder 6" descr="FAIRFAX 2015 ZONTA SAYS NO.jpg"/>
          <p:cNvPicPr>
            <a:picLocks noGrp="1" noChangeAspect="1"/>
          </p:cNvPicPr>
          <p:nvPr>
            <p:ph type="pic" sz="half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3" b="79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6594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HAMPTON ROADS CLUB</a:t>
            </a:r>
            <a:endParaRPr lang="en-US" b="1" i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8" name="Content Placeholder 5" descr="HAMPTON ROADS PICTURES 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" r="3630"/>
          <a:stretch/>
        </p:blipFill>
        <p:spPr>
          <a:xfrm>
            <a:off x="457201" y="1435828"/>
            <a:ext cx="8229600" cy="459006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1336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HAMPTON ROADS PICTURES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4" b="2734"/>
          <a:stretch/>
        </p:blipFill>
        <p:spPr>
          <a:xfrm>
            <a:off x="4723805" y="3843655"/>
            <a:ext cx="3750469" cy="2652117"/>
          </a:xfrm>
          <a:effectLst>
            <a:reflection blurRad="6350" stA="52000" endA="300" endPos="3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73" y="625078"/>
            <a:ext cx="4218207" cy="384365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44980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PRINCE GEORGE’S COUNTY AREA CLUB</a:t>
            </a:r>
            <a:endParaRPr lang="en-US" b="1" i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4" name="Content Placeholder 3" descr="PRINCE GEORGES COUNTY MEMBER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3" b="134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94237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PRINCE GEORGES COUNTY SERVICE.jpg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" b="2865"/>
          <a:stretch>
            <a:fillRect/>
          </a:stretch>
        </p:blipFill>
        <p:spPr/>
      </p:pic>
      <p:pic>
        <p:nvPicPr>
          <p:cNvPr id="9" name="Picture Placeholder 8" descr="ZONTA CLUB OF PRINCE GEORGES.jpg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5" b="3015"/>
          <a:stretch>
            <a:fillRect/>
          </a:stretch>
        </p:blipFill>
        <p:spPr/>
      </p:pic>
      <p:pic>
        <p:nvPicPr>
          <p:cNvPr id="7" name="Picture Placeholder 6" descr="PRINCE GEORGE COUNTY ZONTA SAYS NO.jpg"/>
          <p:cNvPicPr>
            <a:picLocks noGrp="1" noChangeAspect="1"/>
          </p:cNvPicPr>
          <p:nvPr>
            <p:ph type="pic" sz="half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3" r="165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89979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THE ZONTIAN </a:t>
            </a:r>
            <a:endParaRPr lang="en-US" b="1" i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7" name="Picture 6" descr="Zonta poster - Amelia Earhar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77524">
            <a:off x="600158" y="1388525"/>
            <a:ext cx="2275046" cy="287121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9" name="Picture 8" descr="Cover of Zontian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" t="7472" r="13060" b="6592"/>
          <a:stretch/>
        </p:blipFill>
        <p:spPr>
          <a:xfrm>
            <a:off x="3392324" y="3215002"/>
            <a:ext cx="2339667" cy="31432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1" name="Picture 10" descr="1928 Zontian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" b="7895"/>
          <a:stretch/>
        </p:blipFill>
        <p:spPr>
          <a:xfrm rot="640822">
            <a:off x="6221939" y="1337263"/>
            <a:ext cx="2611742" cy="336882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97915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5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" presetClass="exit" presetSubtype="5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5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5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5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WASHINGTON CLUB</a:t>
            </a:r>
            <a:endParaRPr lang="en-US" b="1" i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009"/>
            <a:ext cx="8229600" cy="3764345"/>
          </a:xfrm>
        </p:spPr>
      </p:pic>
    </p:spTree>
    <p:extLst>
      <p:ext uri="{BB962C8B-B14F-4D97-AF65-F5344CB8AC3E}">
        <p14:creationId xmlns:p14="http://schemas.microsoft.com/office/powerpoint/2010/main" val="3766566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WASHINGTON MEETING 2018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Content Placeholder 7" descr="WASHINGTON NEW MEMBER INDUCTION 2018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>
          <a:xfrm>
            <a:off x="4648200" y="396969"/>
            <a:ext cx="4038600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631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825" y="38099"/>
            <a:ext cx="5072061" cy="67627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94605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WE ARE DISTRICT 3!</a:t>
            </a:r>
            <a:endParaRPr lang="en-US" b="1" i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163" y="1844857"/>
            <a:ext cx="4038600" cy="3107828"/>
          </a:xfrm>
        </p:spPr>
      </p:pic>
      <p:pic>
        <p:nvPicPr>
          <p:cNvPr id="5" name="20150526_171334461_iOS.jpg" descr="20150526_171334461_iOS.jpg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/>
          </a:blip>
          <a:srcRect l="16676" r="1667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3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Lisa Frazer Hampton Roads pict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" t="5036" r="-2149" b="33142"/>
          <a:stretch/>
        </p:blipFill>
        <p:spPr>
          <a:xfrm>
            <a:off x="1108863" y="1316116"/>
            <a:ext cx="7431479" cy="408702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41507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IMG_9515-1.jp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0" b="3930"/>
          <a:stretch>
            <a:fillRect/>
          </a:stretch>
        </p:blipFill>
        <p:spPr>
          <a:xfrm>
            <a:off x="391886" y="1600200"/>
            <a:ext cx="8229600" cy="4525963"/>
          </a:xfr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67607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d458267161fa21d84a6f145146fada85.jpg" descr="d458267161fa21d84a6f145146fada85.jpg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/>
          </a:blip>
          <a:srcRect l="12500" r="1250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9716" y="6536531"/>
            <a:ext cx="159806" cy="22802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76</a:t>
            </a:fld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idx="4294967295"/>
          </p:nvPr>
        </p:nvSpPr>
        <p:spPr>
          <a:xfrm flipH="1" flipV="1">
            <a:off x="-158757" y="1464217"/>
            <a:ext cx="615958" cy="135984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838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16" y="1023938"/>
            <a:ext cx="4038600" cy="3028950"/>
          </a:xfrm>
          <a:effectLst>
            <a:reflection blurRad="6350" stA="52000" endA="300" endPos="35000" dir="5400000" sy="-100000" algn="bl" rotWithShape="0"/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748" y="2727325"/>
            <a:ext cx="3455987" cy="2743200"/>
          </a:xfr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53038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35" y="1436831"/>
            <a:ext cx="4038600" cy="2700338"/>
          </a:xfrm>
          <a:effectLst>
            <a:reflection blurRad="6350" stA="52000" endA="300" endPos="35000" dir="5400000" sy="-100000" algn="bl" rotWithShape="0"/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37050" y="1290638"/>
            <a:ext cx="4806950" cy="3200400"/>
          </a:xfr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71039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i="1" dirty="0"/>
          </a:p>
        </p:txBody>
      </p:sp>
      <p:pic>
        <p:nvPicPr>
          <p:cNvPr id="8" name="Content Placeholder 3" descr="3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8668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825" y="38099"/>
            <a:ext cx="5072061" cy="676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83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logApril_Students-DSC03404.jpg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8" r="20358"/>
          <a:stretch>
            <a:fillRect/>
          </a:stretch>
        </p:blipFill>
        <p:spPr>
          <a:xfrm>
            <a:off x="296883" y="1600200"/>
            <a:ext cx="4038600" cy="4525963"/>
          </a:xfrm>
          <a:effectLst>
            <a:reflection blurRad="6350" stA="52000" endA="300" endPos="35000" dir="5400000" sy="-100000" algn="bl" rotWithShape="0"/>
          </a:effectLst>
        </p:spPr>
      </p:pic>
      <p:pic>
        <p:nvPicPr>
          <p:cNvPr id="6" name="Content Placeholder 5" descr="jones beach_people.jpg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372" r="385"/>
          <a:stretch/>
        </p:blipFill>
        <p:spPr>
          <a:xfrm>
            <a:off x="4696568" y="274638"/>
            <a:ext cx="4162425" cy="4338637"/>
          </a:xfr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40881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" t="-2778" b="2778"/>
          <a:stretch/>
        </p:blipFill>
        <p:spPr>
          <a:xfrm>
            <a:off x="237507" y="1196109"/>
            <a:ext cx="4191000" cy="3200400"/>
          </a:xfrm>
        </p:spPr>
      </p:pic>
      <p:pic>
        <p:nvPicPr>
          <p:cNvPr id="10" name="Content Placeholder 9" descr="IMG_5505.jpeg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>
          <a:xfrm>
            <a:off x="4832267" y="16002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3960450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G_8934 (1)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1376" r="8449" b="14295"/>
          <a:stretch/>
        </p:blipFill>
        <p:spPr>
          <a:xfrm>
            <a:off x="649772" y="434802"/>
            <a:ext cx="7703231" cy="43805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71289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G_7151-1.jpg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"/>
          <a:stretch/>
        </p:blipFill>
        <p:spPr>
          <a:xfrm>
            <a:off x="261257" y="274638"/>
            <a:ext cx="4292600" cy="3241675"/>
          </a:xfrm>
        </p:spPr>
      </p:pic>
      <p:pic>
        <p:nvPicPr>
          <p:cNvPr id="6" name="Content Placeholder 5" descr="girls inc..png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6"/>
          <a:stretch/>
        </p:blipFill>
        <p:spPr>
          <a:xfrm>
            <a:off x="5016789" y="2817813"/>
            <a:ext cx="3711575" cy="3006725"/>
          </a:xfrm>
        </p:spPr>
      </p:pic>
    </p:spTree>
    <p:extLst>
      <p:ext uri="{BB962C8B-B14F-4D97-AF65-F5344CB8AC3E}">
        <p14:creationId xmlns:p14="http://schemas.microsoft.com/office/powerpoint/2010/main" val="318360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07" y="438150"/>
            <a:ext cx="4231282" cy="3403161"/>
          </a:xfrm>
        </p:spPr>
      </p:pic>
      <p:pic>
        <p:nvPicPr>
          <p:cNvPr id="6" name="Content Placeholder 5" descr="IMG_7170.jpg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76"/>
          <a:stretch/>
        </p:blipFill>
        <p:spPr>
          <a:xfrm rot="5400000">
            <a:off x="5014072" y="2351835"/>
            <a:ext cx="3587151" cy="4020035"/>
          </a:xfrm>
        </p:spPr>
      </p:pic>
    </p:spTree>
    <p:extLst>
      <p:ext uri="{BB962C8B-B14F-4D97-AF65-F5344CB8AC3E}">
        <p14:creationId xmlns:p14="http://schemas.microsoft.com/office/powerpoint/2010/main" val="3609528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9" b="4142"/>
          <a:stretch/>
        </p:blipFill>
        <p:spPr>
          <a:xfrm>
            <a:off x="441605" y="3587749"/>
            <a:ext cx="6067145" cy="283935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" t="7037"/>
          <a:stretch/>
        </p:blipFill>
        <p:spPr>
          <a:xfrm>
            <a:off x="4317785" y="130175"/>
            <a:ext cx="2418360" cy="3187700"/>
          </a:xfrm>
        </p:spPr>
      </p:pic>
    </p:spTree>
    <p:extLst>
      <p:ext uri="{BB962C8B-B14F-4D97-AF65-F5344CB8AC3E}">
        <p14:creationId xmlns:p14="http://schemas.microsoft.com/office/powerpoint/2010/main" val="2962049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84" y="1023938"/>
            <a:ext cx="4038600" cy="3028950"/>
          </a:xfrm>
          <a:effectLst>
            <a:reflection blurRad="6350" stA="52000" endA="300" endPos="35000" dir="5400000" sy="-100000" algn="bl" rotWithShape="0"/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143" y="2727325"/>
            <a:ext cx="4038600" cy="2271713"/>
          </a:xfr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47865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0056" y="274638"/>
            <a:ext cx="3136744" cy="2163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IMG_8089-1.JP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" r="-480"/>
          <a:stretch/>
        </p:blipFill>
        <p:spPr>
          <a:xfrm>
            <a:off x="4838701" y="177800"/>
            <a:ext cx="3941125" cy="27432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50" y="622300"/>
            <a:ext cx="4097866" cy="2743200"/>
          </a:xfrm>
          <a:prstGeom prst="rect">
            <a:avLst/>
          </a:prstGeom>
        </p:spPr>
      </p:pic>
      <p:pic>
        <p:nvPicPr>
          <p:cNvPr id="9" name="Content Placeholder 8" descr="HARRISBURG HERSHEYInterservice-Thanksgiving-Luncheon-2016.jpg"/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"/>
          <a:stretch/>
        </p:blipFill>
        <p:spPr>
          <a:xfrm>
            <a:off x="3724431" y="3479800"/>
            <a:ext cx="3651249" cy="2743200"/>
          </a:xfrm>
        </p:spPr>
      </p:pic>
    </p:spTree>
    <p:extLst>
      <p:ext uri="{BB962C8B-B14F-4D97-AF65-F5344CB8AC3E}">
        <p14:creationId xmlns:p14="http://schemas.microsoft.com/office/powerpoint/2010/main" val="873211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3 DIS CONFERENCE PIGS.jpg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" r="542"/>
          <a:stretch/>
        </p:blipFill>
        <p:spPr>
          <a:xfrm>
            <a:off x="254000" y="96838"/>
            <a:ext cx="4579257" cy="3406719"/>
          </a:xfrm>
        </p:spPr>
      </p:pic>
      <p:pic>
        <p:nvPicPr>
          <p:cNvPr id="6" name="Content Placeholder 5" descr="2013 DISTRICT CONFERNECE.jpg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" r="4366" b="5015"/>
          <a:stretch/>
        </p:blipFill>
        <p:spPr>
          <a:xfrm>
            <a:off x="4330112" y="3519623"/>
            <a:ext cx="4626192" cy="3195069"/>
          </a:xfrm>
        </p:spPr>
      </p:pic>
    </p:spTree>
    <p:extLst>
      <p:ext uri="{BB962C8B-B14F-4D97-AF65-F5344CB8AC3E}">
        <p14:creationId xmlns:p14="http://schemas.microsoft.com/office/powerpoint/2010/main" val="783226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43338" t="39167" r="26559" b="21371"/>
          <a:stretch>
            <a:fillRect/>
          </a:stretch>
        </p:blipFill>
        <p:spPr bwMode="auto">
          <a:xfrm>
            <a:off x="838199" y="1593523"/>
            <a:ext cx="4144297" cy="305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/>
          <a:srcRect l="51764" t="38542" r="34415" b="21774"/>
          <a:stretch/>
        </p:blipFill>
        <p:spPr bwMode="auto">
          <a:xfrm>
            <a:off x="5807012" y="533237"/>
            <a:ext cx="2549016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62198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DISTRICT 3 </a:t>
            </a:r>
            <a:br>
              <a:rPr lang="en-US" b="1" i="1" dirty="0" smtClean="0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</a:br>
            <a:r>
              <a:rPr lang="en-US" b="1" i="1" dirty="0" smtClean="0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 AT CONVENTIONS</a:t>
            </a:r>
            <a:endParaRPr lang="en-US" b="1" i="1" dirty="0"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50" name="image002.jpg" descr="image002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/>
          </a:blip>
          <a:srcRect l="16538" r="1653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" name="Content Placeholder 4" descr="YOKOHAMA.png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3" r="2984"/>
          <a:stretch/>
        </p:blipFill>
        <p:spPr>
          <a:xfrm>
            <a:off x="4495800" y="1841500"/>
            <a:ext cx="4508500" cy="1565585"/>
          </a:xfrm>
        </p:spPr>
      </p:pic>
      <p:sp>
        <p:nvSpPr>
          <p:cNvPr id="151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7811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:fade/>
        <p:sndAc>
          <p:stSnd>
            <p:snd r:embed="rId2" name="Let It Flow [For _DR. J_]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Let It Flow [For _DR. J_]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2263</TotalTime>
  <Words>306</Words>
  <Application>Microsoft Macintosh PowerPoint</Application>
  <PresentationFormat>On-screen Show (4:3)</PresentationFormat>
  <Paragraphs>86</Paragraphs>
  <Slides>89</Slides>
  <Notes>7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0" baseType="lpstr">
      <vt:lpstr>Office Theme</vt:lpstr>
      <vt:lpstr>PowerPoint Presentation</vt:lpstr>
      <vt:lpstr>PowerPoint Presentation</vt:lpstr>
      <vt:lpstr>ZONTA INTERNATIONAL HISTORY</vt:lpstr>
      <vt:lpstr>Marian de Forest</vt:lpstr>
      <vt:lpstr>PowerPoint Presentation</vt:lpstr>
      <vt:lpstr>PowerPoint Presentation</vt:lpstr>
      <vt:lpstr>THE ZONTIAN </vt:lpstr>
      <vt:lpstr>PowerPoint Presentation</vt:lpstr>
      <vt:lpstr>DISTRICT 3   AT CONVENTIONS</vt:lpstr>
      <vt:lpstr>PowerPoint Presentation</vt:lpstr>
      <vt:lpstr>PowerPoint Presentation</vt:lpstr>
      <vt:lpstr>2016 ITALY</vt:lpstr>
      <vt:lpstr>PowerPoint Presentation</vt:lpstr>
      <vt:lpstr>2014 ORLANDO, FLORIDA</vt:lpstr>
      <vt:lpstr>PowerPoint Presentation</vt:lpstr>
      <vt:lpstr>AREA 1</vt:lpstr>
      <vt:lpstr>BROOKLYN CLUB</vt:lpstr>
      <vt:lpstr>PowerPoint Presentation</vt:lpstr>
      <vt:lpstr>GREATER QUEENS CLUB </vt:lpstr>
      <vt:lpstr>PowerPoint Presentation</vt:lpstr>
      <vt:lpstr>LONG ISLAND CLUB</vt:lpstr>
      <vt:lpstr>PowerPoint Presentation</vt:lpstr>
      <vt:lpstr>NEW ROCHELLE CLUB</vt:lpstr>
      <vt:lpstr>PowerPoint Presentation</vt:lpstr>
      <vt:lpstr>NEW YORK CITY CLUB</vt:lpstr>
      <vt:lpstr>PowerPoint Presentation</vt:lpstr>
      <vt:lpstr>PECONIC BAY CLUB</vt:lpstr>
      <vt:lpstr>PowerPoint Presentation</vt:lpstr>
      <vt:lpstr>SUFFOLK COUNTY CLUB</vt:lpstr>
      <vt:lpstr>PowerPoint Presentation</vt:lpstr>
      <vt:lpstr>WESTCHESTER COUNTY CLUB </vt:lpstr>
      <vt:lpstr>PowerPoint Presentation</vt:lpstr>
      <vt:lpstr>AREA 2</vt:lpstr>
      <vt:lpstr>ESSEX COUNTY CLUB</vt:lpstr>
      <vt:lpstr>PowerPoint Presentation</vt:lpstr>
      <vt:lpstr>MORRISTOWN AREA CLUB</vt:lpstr>
      <vt:lpstr>PowerPoint Presentation</vt:lpstr>
      <vt:lpstr>NORTHERN VALLEY CLUB</vt:lpstr>
      <vt:lpstr>PowerPoint Presentation</vt:lpstr>
      <vt:lpstr>RINGWOOD CLUB</vt:lpstr>
      <vt:lpstr>PowerPoint Presentation</vt:lpstr>
      <vt:lpstr>SOUTHERN OCEAN COUNTY CLUB</vt:lpstr>
      <vt:lpstr>PowerPoint Presentation</vt:lpstr>
      <vt:lpstr>TRENTON/MERCER CLUB</vt:lpstr>
      <vt:lpstr>PowerPoint Presentation</vt:lpstr>
      <vt:lpstr>AREA 3</vt:lpstr>
      <vt:lpstr> ANNAPOLIS CLUB</vt:lpstr>
      <vt:lpstr>PowerPoint Presentation</vt:lpstr>
      <vt:lpstr>CUMBERLAND COUNTY CLUB</vt:lpstr>
      <vt:lpstr>PowerPoint Presentation</vt:lpstr>
      <vt:lpstr>FREDERICK CLUB </vt:lpstr>
      <vt:lpstr>PowerPoint Presentation</vt:lpstr>
      <vt:lpstr>HARRISBURG HERSHEY CLUB </vt:lpstr>
      <vt:lpstr>PowerPoint Presentation</vt:lpstr>
      <vt:lpstr>HOWARD COUNTY CLUB </vt:lpstr>
      <vt:lpstr>PowerPoint Presentation</vt:lpstr>
      <vt:lpstr>MID-MARYLAND CLUB </vt:lpstr>
      <vt:lpstr>PowerPoint Presentation</vt:lpstr>
      <vt:lpstr>AREA 4</vt:lpstr>
      <vt:lpstr>ARLINGTON CLUB</vt:lpstr>
      <vt:lpstr>PowerPoint Presentation</vt:lpstr>
      <vt:lpstr>CHARLES COUNTY CLUB</vt:lpstr>
      <vt:lpstr>PowerPoint Presentation</vt:lpstr>
      <vt:lpstr>FAIRFAX COUNTY CLUB</vt:lpstr>
      <vt:lpstr>PowerPoint Presentation</vt:lpstr>
      <vt:lpstr>HAMPTON ROADS CLUB</vt:lpstr>
      <vt:lpstr>PowerPoint Presentation</vt:lpstr>
      <vt:lpstr>PRINCE GEORGE’S COUNTY AREA CLUB</vt:lpstr>
      <vt:lpstr>PowerPoint Presentation</vt:lpstr>
      <vt:lpstr>WASHINGTON CLUB</vt:lpstr>
      <vt:lpstr>PowerPoint Presentation</vt:lpstr>
      <vt:lpstr>PowerPoint Presentation</vt:lpstr>
      <vt:lpstr>WE ARE DISTRICT 3!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Zonta District 3</dc:title>
  <dc:creator>Lisa B</dc:creator>
  <cp:lastModifiedBy>Lisa B</cp:lastModifiedBy>
  <cp:revision>130</cp:revision>
  <dcterms:created xsi:type="dcterms:W3CDTF">2018-09-30T00:24:33Z</dcterms:created>
  <dcterms:modified xsi:type="dcterms:W3CDTF">2019-09-21T04:46:58Z</dcterms:modified>
</cp:coreProperties>
</file>