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81" r:id="rId5"/>
    <p:sldId id="258" r:id="rId6"/>
    <p:sldId id="282" r:id="rId7"/>
    <p:sldId id="291" r:id="rId8"/>
    <p:sldId id="260" r:id="rId9"/>
    <p:sldId id="290" r:id="rId10"/>
    <p:sldId id="276" r:id="rId11"/>
    <p:sldId id="289" r:id="rId12"/>
    <p:sldId id="274" r:id="rId13"/>
    <p:sldId id="275" r:id="rId14"/>
    <p:sldId id="284" r:id="rId15"/>
    <p:sldId id="286" r:id="rId16"/>
    <p:sldId id="285" r:id="rId17"/>
    <p:sldId id="261" r:id="rId18"/>
    <p:sldId id="288" r:id="rId19"/>
    <p:sldId id="279" r:id="rId20"/>
    <p:sldId id="280" r:id="rId2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a Olivares" initials="DO" lastIdx="1" clrIdx="0"/>
  <p:cmAuthor id="1" name="Eva Mikos" initials="E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71"/>
    <a:srgbClr val="802528"/>
    <a:srgbClr val="F5B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4229" autoAdjust="0"/>
  </p:normalViewPr>
  <p:slideViewPr>
    <p:cSldViewPr>
      <p:cViewPr varScale="1">
        <p:scale>
          <a:sx n="129" d="100"/>
          <a:sy n="129" d="100"/>
        </p:scale>
        <p:origin x="1086" y="120"/>
      </p:cViewPr>
      <p:guideLst>
        <p:guide orient="horz" pos="1620"/>
        <p:guide pos="2880"/>
      </p:guideLst>
    </p:cSldViewPr>
  </p:slideViewPr>
  <p:outlineViewPr>
    <p:cViewPr>
      <p:scale>
        <a:sx n="33" d="100"/>
        <a:sy n="33" d="100"/>
      </p:scale>
      <p:origin x="24" y="48702"/>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F8468587-B2A6-4FA7-8EB4-BA51D0C42F4A}" type="datetimeFigureOut">
              <a:rPr lang="en-US" smtClean="0"/>
              <a:t>10/01/2018</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38854A2E-53F6-4E54-944B-329935ABA33B}" type="slidenum">
              <a:rPr lang="en-US" smtClean="0"/>
              <a:t>‹#›</a:t>
            </a:fld>
            <a:endParaRPr lang="en-US"/>
          </a:p>
        </p:txBody>
      </p:sp>
    </p:spTree>
    <p:extLst>
      <p:ext uri="{BB962C8B-B14F-4D97-AF65-F5344CB8AC3E}">
        <p14:creationId xmlns:p14="http://schemas.microsoft.com/office/powerpoint/2010/main" val="706693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937084E4-069C-47AB-8FCC-C4B4DD1FDFC7}" type="datetimeFigureOut">
              <a:rPr lang="en-US" smtClean="0"/>
              <a:t>10/01/2018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0735FDBF-5DCE-4C2D-A203-07E1E52DA941}" type="slidenum">
              <a:rPr lang="en-US" smtClean="0"/>
              <a:t>‹#›</a:t>
            </a:fld>
            <a:endParaRPr lang="en-US"/>
          </a:p>
        </p:txBody>
      </p:sp>
    </p:spTree>
    <p:extLst>
      <p:ext uri="{BB962C8B-B14F-4D97-AF65-F5344CB8AC3E}">
        <p14:creationId xmlns:p14="http://schemas.microsoft.com/office/powerpoint/2010/main" val="339744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for giving me the opportunity to speak to you today.  I would like to tell you about the Zonta International Foundation, our goals for the current biennium</a:t>
            </a:r>
            <a:r>
              <a:rPr lang="en-US" baseline="0" dirty="0" smtClean="0"/>
              <a:t> </a:t>
            </a:r>
            <a:r>
              <a:rPr lang="en-US" dirty="0" smtClean="0"/>
              <a:t>and how your contributions help Zonta empower the lives of women and girls around the world.</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a:t>
            </a:fld>
            <a:endParaRPr lang="en-US"/>
          </a:p>
        </p:txBody>
      </p:sp>
    </p:spTree>
    <p:extLst>
      <p:ext uri="{BB962C8B-B14F-4D97-AF65-F5344CB8AC3E}">
        <p14:creationId xmlns:p14="http://schemas.microsoft.com/office/powerpoint/2010/main" val="1873754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Young Women in Public Affairs Award recognizes young women for their commitment to the volunteer sector, evidence of volunteer leadership achievements and dedication to empowering women worldwide through service and advocacy. Since the program's inception, Zonta has given 888 awards,</a:t>
            </a:r>
            <a:r>
              <a:rPr lang="en-US" baseline="0" dirty="0" smtClean="0"/>
              <a:t> </a:t>
            </a:r>
            <a:r>
              <a:rPr lang="en-US" dirty="0" smtClean="0"/>
              <a:t>totaling US$924,750, to 756 young women from 56 countries.</a:t>
            </a:r>
          </a:p>
          <a:p>
            <a:endParaRPr lang="en-US" dirty="0" smtClean="0"/>
          </a:p>
          <a:p>
            <a:r>
              <a:rPr lang="en-US" sz="1200" b="0" i="0" u="none" strike="noStrike" kern="1200" baseline="0" dirty="0" smtClean="0">
                <a:solidFill>
                  <a:schemeClr val="tx1"/>
                </a:solidFill>
                <a:latin typeface="+mn-lt"/>
                <a:ea typeface="+mn-ea"/>
                <a:cs typeface="+mn-cs"/>
              </a:rPr>
              <a:t>Zonta International increased the 32 district and region Young Women in Public Affairs Awards from US$1,000 each to US$1,500 each. The number and amount of the international awards remains at 10 international scholarships of US$4,000 each. </a:t>
            </a:r>
            <a:endParaRPr lang="en-US" dirty="0" smtClean="0"/>
          </a:p>
          <a:p>
            <a:endParaRPr lang="en-US" dirty="0" smtClean="0"/>
          </a:p>
          <a:p>
            <a:r>
              <a:rPr lang="en-US" dirty="0" smtClean="0"/>
              <a:t>In 2018, 32 exceptional applicants from 19 countries were considered in the final selection for the 10 international awards. </a:t>
            </a:r>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10</a:t>
            </a:fld>
            <a:endParaRPr lang="en-US"/>
          </a:p>
        </p:txBody>
      </p:sp>
    </p:spTree>
    <p:extLst>
      <p:ext uri="{BB962C8B-B14F-4D97-AF65-F5344CB8AC3E}">
        <p14:creationId xmlns:p14="http://schemas.microsoft.com/office/powerpoint/2010/main" val="156131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Zonta International Women in Technology Scholarship is a pilot program during </a:t>
            </a:r>
            <a:r>
              <a:rPr lang="en-US" dirty="0" err="1" smtClean="0"/>
              <a:t>Zonta’s</a:t>
            </a:r>
            <a:r>
              <a:rPr lang="en-US" dirty="0" smtClean="0"/>
              <a:t> centennial biennium that is designed to encourage women to pursue education and career opportunities in technology and to take on leadership roles in this field. The Zonta International Foundation Board has approved funding of US$112,000 to be disbursed from reserves in the Rose Fund. Because it is a fully</a:t>
            </a:r>
            <a:r>
              <a:rPr lang="en-US" baseline="0" dirty="0" smtClean="0"/>
              <a:t> funded pilot program, we are not currently raising any funds. </a:t>
            </a:r>
          </a:p>
          <a:p>
            <a:endParaRPr lang="en-US" dirty="0" smtClean="0"/>
          </a:p>
          <a:p>
            <a:r>
              <a:rPr lang="en-US" dirty="0" smtClean="0"/>
              <a:t>The program will operate at the club, district/region and international levels of Zonta International. </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11</a:t>
            </a:fld>
            <a:endParaRPr lang="en-US"/>
          </a:p>
        </p:txBody>
      </p:sp>
    </p:spTree>
    <p:extLst>
      <p:ext uri="{BB962C8B-B14F-4D97-AF65-F5344CB8AC3E}">
        <p14:creationId xmlns:p14="http://schemas.microsoft.com/office/powerpoint/2010/main" val="404922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The Mary E. Jenkins 1919 Society was established</a:t>
            </a:r>
            <a:r>
              <a:rPr lang="en-US" sz="1200" baseline="0" dirty="0" smtClean="0"/>
              <a:t> for </a:t>
            </a:r>
            <a:r>
              <a:rPr lang="en-US" sz="1200" baseline="0" dirty="0" err="1" smtClean="0"/>
              <a:t>Zontians</a:t>
            </a:r>
            <a:r>
              <a:rPr lang="en-US" sz="1200" baseline="0" dirty="0" smtClean="0"/>
              <a:t> wishing to leave a legacy gift to ensure </a:t>
            </a:r>
            <a:r>
              <a:rPr lang="en-US" sz="1200" baseline="0" dirty="0" err="1" smtClean="0"/>
              <a:t>Zonta’s</a:t>
            </a:r>
            <a:r>
              <a:rPr lang="en-US" sz="1200" baseline="0" dirty="0" smtClean="0"/>
              <a:t> future. </a:t>
            </a:r>
            <a:r>
              <a:rPr lang="en-US" sz="1200" dirty="0" smtClean="0"/>
              <a:t>Through legacy or planned giving, donors are able to make a significant philanthropic commitment, and many donors find this option to be more comfortable than doing so during their lifetime. There are many types of planned and life-income gifts that can offer benefits to donors and their families, in addition to funding  Zonta International's work.</a:t>
            </a:r>
          </a:p>
          <a:p>
            <a:pPr marL="0" indent="0">
              <a:buNone/>
            </a:pPr>
            <a:endParaRPr lang="en-US" sz="1200" dirty="0" smtClean="0"/>
          </a:p>
          <a:p>
            <a:pPr marL="0" indent="0">
              <a:buNone/>
            </a:pPr>
            <a:r>
              <a:rPr lang="en-US" sz="1200" b="0" i="0" u="none" strike="noStrike" kern="1200" baseline="0" dirty="0" smtClean="0">
                <a:solidFill>
                  <a:schemeClr val="tx1"/>
                </a:solidFill>
                <a:latin typeface="+mn-lt"/>
                <a:ea typeface="+mn-ea"/>
                <a:cs typeface="+mn-cs"/>
              </a:rPr>
              <a:t>Everyone who informs us of their provision of this kind automatically becomes a member of the Mary E. Jenkins 1919 Society.</a:t>
            </a:r>
            <a:endParaRPr lang="en-US" sz="1200"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Add your name to the growing list of </a:t>
            </a:r>
            <a:r>
              <a:rPr lang="en-US" sz="1200" b="0" i="0" u="none" strike="noStrike" kern="1200" baseline="0" dirty="0" err="1" smtClean="0">
                <a:solidFill>
                  <a:schemeClr val="tx1"/>
                </a:solidFill>
                <a:latin typeface="+mn-lt"/>
                <a:ea typeface="+mn-ea"/>
                <a:cs typeface="+mn-cs"/>
              </a:rPr>
              <a:t>Zontians</a:t>
            </a:r>
            <a:r>
              <a:rPr lang="en-US" sz="1200" b="0" i="0" u="none" strike="noStrike" kern="1200" baseline="0" dirty="0" smtClean="0">
                <a:solidFill>
                  <a:schemeClr val="tx1"/>
                </a:solidFill>
                <a:latin typeface="+mn-lt"/>
                <a:ea typeface="+mn-ea"/>
                <a:cs typeface="+mn-cs"/>
              </a:rPr>
              <a:t> who have already designated part of their estate to the Zonta International Foundation. </a:t>
            </a:r>
          </a:p>
          <a:p>
            <a:r>
              <a:rPr lang="en-US" sz="1200" b="0" i="0" u="none" strike="noStrike" kern="1200" baseline="0" dirty="0" smtClean="0">
                <a:solidFill>
                  <a:schemeClr val="tx1"/>
                </a:solidFill>
                <a:latin typeface="+mn-lt"/>
                <a:ea typeface="+mn-ea"/>
                <a:cs typeface="+mn-cs"/>
              </a:rPr>
              <a:t>Each year, we honor those who are a part of the Mary E. Jenkins 1919 Society within our Annual Report.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12</a:t>
            </a:fld>
            <a:endParaRPr lang="en-US"/>
          </a:p>
        </p:txBody>
      </p:sp>
    </p:spTree>
    <p:extLst>
      <p:ext uri="{BB962C8B-B14F-4D97-AF65-F5344CB8AC3E}">
        <p14:creationId xmlns:p14="http://schemas.microsoft.com/office/powerpoint/2010/main" val="3156224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celebrate our centennial anniversary, Zonta</a:t>
            </a:r>
            <a:r>
              <a:rPr lang="en-US" baseline="0" dirty="0" smtClean="0"/>
              <a:t> International will award Centennial Anniversary Grants to </a:t>
            </a:r>
            <a:r>
              <a:rPr lang="en-US" dirty="0" smtClean="0"/>
              <a:t>like-minded charity organizations who partner with a Zonta clubs. This will provide a great opportunity for Zonta clubs working with another charitable organization to directly improve women’s and girls’ lives in their community. </a:t>
            </a:r>
          </a:p>
          <a:p>
            <a:pPr marL="0" indent="0">
              <a:buNone/>
            </a:pPr>
            <a:endParaRPr lang="en-US" dirty="0" smtClean="0"/>
          </a:p>
          <a:p>
            <a:pPr marL="0" indent="0">
              <a:buNone/>
            </a:pPr>
            <a:r>
              <a:rPr lang="en-US" dirty="0" smtClean="0"/>
              <a:t>The Zonta International Service Committee will review applications and give their recommendations to the Executive Committee for final approval.</a:t>
            </a:r>
          </a:p>
          <a:p>
            <a:endParaRPr lang="en-US" dirty="0" smtClean="0"/>
          </a:p>
          <a:p>
            <a:r>
              <a:rPr lang="en-US" dirty="0" smtClean="0"/>
              <a:t>The maximum sum disbursed through this program will be US$300,000. The funding for these grants has been approved by the Zonta International Foundation Board with payments being disbursed from the Rose Fund reserves.</a:t>
            </a:r>
          </a:p>
          <a:p>
            <a:endParaRPr lang="en-US" dirty="0" smtClean="0"/>
          </a:p>
          <a:p>
            <a:r>
              <a:rPr lang="en-US" dirty="0" smtClean="0"/>
              <a:t>This</a:t>
            </a:r>
            <a:r>
              <a:rPr lang="en-US" baseline="0" dirty="0" smtClean="0"/>
              <a:t> special program is highlights the importance of donating to the Rose Fund, our unrestrictive fund, which is used to complete the funding of the other funds at the end of the biennium and supports the development of new initiatives. </a:t>
            </a:r>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13</a:t>
            </a:fld>
            <a:endParaRPr lang="en-US"/>
          </a:p>
        </p:txBody>
      </p:sp>
    </p:spTree>
    <p:extLst>
      <p:ext uri="{BB962C8B-B14F-4D97-AF65-F5344CB8AC3E}">
        <p14:creationId xmlns:p14="http://schemas.microsoft.com/office/powerpoint/2010/main" val="399595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current progress to our goal –</a:t>
            </a:r>
            <a:r>
              <a:rPr lang="en-US" baseline="0" dirty="0" smtClean="0"/>
              <a:t> Please update the graphic before each presentation. Email zifoundation@zonta.org for help.</a:t>
            </a:r>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14</a:t>
            </a:fld>
            <a:endParaRPr lang="en-US"/>
          </a:p>
        </p:txBody>
      </p:sp>
    </p:spTree>
    <p:extLst>
      <p:ext uri="{BB962C8B-B14F-4D97-AF65-F5344CB8AC3E}">
        <p14:creationId xmlns:p14="http://schemas.microsoft.com/office/powerpoint/2010/main" val="424716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Zonta solicits funding throughout the year via campaigns or appeals.  No one is expected to participate in every campaign.  Different appeals prompt action from different people.  </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15</a:t>
            </a:fld>
            <a:endParaRPr lang="en-US"/>
          </a:p>
        </p:txBody>
      </p:sp>
    </p:spTree>
    <p:extLst>
      <p:ext uri="{BB962C8B-B14F-4D97-AF65-F5344CB8AC3E}">
        <p14:creationId xmlns:p14="http://schemas.microsoft.com/office/powerpoint/2010/main" val="4007879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t>
            </a:r>
            <a:r>
              <a:rPr lang="en-US" dirty="0" err="1" smtClean="0"/>
              <a:t>Herisoa</a:t>
            </a:r>
            <a:r>
              <a:rPr lang="en-US" dirty="0" smtClean="0"/>
              <a:t>, a participant of the Let Us Learn Madagascar project. </a:t>
            </a:r>
            <a:r>
              <a:rPr lang="en-US" dirty="0" err="1" smtClean="0"/>
              <a:t>Herisoa</a:t>
            </a:r>
            <a:r>
              <a:rPr lang="en-US" dirty="0" smtClean="0"/>
              <a:t> was elected by her peers as president of her school’s club and leads anti-violence initiatives and promotes children’s rights in her village and in her school. </a:t>
            </a:r>
            <a:r>
              <a:rPr lang="en-US" dirty="0" err="1" smtClean="0"/>
              <a:t>Herisoa</a:t>
            </a:r>
            <a:r>
              <a:rPr lang="en-US" dirty="0" smtClean="0"/>
              <a:t> is described as a young leader that is very proud of her role as Club President.</a:t>
            </a:r>
            <a:r>
              <a:rPr lang="en-US" baseline="0" dirty="0" smtClean="0"/>
              <a:t> S</a:t>
            </a:r>
            <a:r>
              <a:rPr lang="en-US" dirty="0" smtClean="0"/>
              <a:t>he wants to complete her education and continue to secondary school.</a:t>
            </a:r>
          </a:p>
          <a:p>
            <a:endParaRPr lang="en-US" dirty="0" smtClean="0"/>
          </a:p>
          <a:p>
            <a:r>
              <a:rPr lang="en-US" dirty="0" smtClean="0"/>
              <a:t>Through the Let Us Learn Madagascar program, she is provided with a school that is safely built and can withstand the regions extreme weather conditions, trained and supportive teachers, general school supplies.</a:t>
            </a:r>
          </a:p>
          <a:p>
            <a:endParaRPr lang="en-US" dirty="0" smtClean="0"/>
          </a:p>
          <a:p>
            <a:r>
              <a:rPr lang="en-US" dirty="0" smtClean="0"/>
              <a:t>By supporting Zonta International Foundation, we can help girls like </a:t>
            </a:r>
            <a:r>
              <a:rPr lang="en-US" dirty="0" err="1" smtClean="0"/>
              <a:t>Herisoa</a:t>
            </a:r>
            <a:r>
              <a:rPr lang="en-US" dirty="0" smtClean="0"/>
              <a:t> stay in school and release their full potential to impact their peers, families, and communities.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16</a:t>
            </a:fld>
            <a:endParaRPr lang="en-US"/>
          </a:p>
        </p:txBody>
      </p:sp>
    </p:spTree>
    <p:extLst>
      <p:ext uri="{BB962C8B-B14F-4D97-AF65-F5344CB8AC3E}">
        <p14:creationId xmlns:p14="http://schemas.microsoft.com/office/powerpoint/2010/main" val="3158262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for all you do for Zonta and the Zonta International Foundation. Hopefully today’s presentation has helped you understand how your contributions help Zonta change the lives of women and girls around the world. Individually we can only do so much. Together we can change the world</a:t>
            </a:r>
            <a:r>
              <a:rPr lang="en-US" baseline="0" dirty="0" smtClean="0"/>
              <a:t> for other women. Thank you for contributing to the Zonta International Foundation!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17</a:t>
            </a:fld>
            <a:endParaRPr lang="en-US"/>
          </a:p>
        </p:txBody>
      </p:sp>
    </p:spTree>
    <p:extLst>
      <p:ext uri="{BB962C8B-B14F-4D97-AF65-F5344CB8AC3E}">
        <p14:creationId xmlns:p14="http://schemas.microsoft.com/office/powerpoint/2010/main" val="180340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dues paid to Zonta International support the operating costs of the Foundation, all of the contributions made to the Foundation can go directly to support programs.</a:t>
            </a:r>
          </a:p>
          <a:p>
            <a:endParaRPr lang="en-US" dirty="0" smtClean="0"/>
          </a:p>
          <a:p>
            <a:r>
              <a:rPr lang="en-US" dirty="0" smtClean="0"/>
              <a:t>Dues are not donations.</a:t>
            </a:r>
          </a:p>
          <a:p>
            <a:endParaRPr lang="en-US" dirty="0" smtClean="0"/>
          </a:p>
          <a:p>
            <a:r>
              <a:rPr lang="en-US" dirty="0" smtClean="0"/>
              <a:t>The Foundation’s revenues come from donations from Zonta clubs,  </a:t>
            </a:r>
            <a:r>
              <a:rPr lang="en-US" dirty="0" err="1" smtClean="0"/>
              <a:t>Zontians</a:t>
            </a:r>
            <a:r>
              <a:rPr lang="en-US" dirty="0" smtClean="0"/>
              <a:t> and friends of Zonta.  Clubs are strongly encouraged to give at least 1/3 of the funds raised locally to the Zonta International Foundation, keeping up to 2/3 for local service programs. </a:t>
            </a:r>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2</a:t>
            </a:fld>
            <a:endParaRPr lang="en-US"/>
          </a:p>
        </p:txBody>
      </p:sp>
    </p:spTree>
    <p:extLst>
      <p:ext uri="{BB962C8B-B14F-4D97-AF65-F5344CB8AC3E}">
        <p14:creationId xmlns:p14="http://schemas.microsoft.com/office/powerpoint/2010/main" val="88599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adopting the “Ending Child Marriage” service project, the Zonta</a:t>
            </a:r>
            <a:r>
              <a:rPr lang="en-US" baseline="0" dirty="0" smtClean="0"/>
              <a:t> International Foundation has committed to the largest funding goal of any service project in a singular biennium. </a:t>
            </a:r>
            <a:r>
              <a:rPr lang="en-US" dirty="0" smtClean="0"/>
              <a:t>By combining donations to the proposed project with service and advocacy activities at district and club levels, “Ending Child Marriage” will have the potential to become a signature initiative for Zonta International.</a:t>
            </a:r>
          </a:p>
          <a:p>
            <a:endParaRPr lang="en-US" dirty="0" smtClean="0"/>
          </a:p>
          <a:p>
            <a:r>
              <a:rPr lang="en-US" dirty="0" smtClean="0"/>
              <a:t>Changes have been</a:t>
            </a:r>
            <a:r>
              <a:rPr lang="en-US" baseline="0" dirty="0" smtClean="0"/>
              <a:t> made to the fundraising goals of the Jane M. </a:t>
            </a:r>
            <a:r>
              <a:rPr lang="en-US" baseline="0" dirty="0" err="1" smtClean="0"/>
              <a:t>Klausman</a:t>
            </a:r>
            <a:r>
              <a:rPr lang="en-US" baseline="0" dirty="0" smtClean="0"/>
              <a:t> Women in Business Scholarship Fund and Young Women in Public Affairs Award Fund. We will be raising less than we are distributing and using money in each fund we have already raised.  This has been decided for two reasons:</a:t>
            </a:r>
          </a:p>
          <a:p>
            <a:pPr marL="228600" indent="-228600">
              <a:buFont typeface="+mj-lt"/>
              <a:buAutoNum type="arabicPeriod"/>
            </a:pPr>
            <a:r>
              <a:rPr lang="en-US" baseline="0" dirty="0" smtClean="0"/>
              <a:t>We are putting the unspent money that was previously dedicated to these programs to good use</a:t>
            </a:r>
          </a:p>
          <a:p>
            <a:pPr marL="228600" indent="-228600">
              <a:buFont typeface="+mj-lt"/>
              <a:buAutoNum type="arabicPeriod"/>
            </a:pPr>
            <a:r>
              <a:rPr lang="en-US" baseline="0" dirty="0" smtClean="0"/>
              <a:t>We are able to keep the overall fundraising goal at $5 million, with respect to the many financial efforts that will be made by our members during the Centennial biennium</a:t>
            </a:r>
          </a:p>
          <a:p>
            <a:pPr marL="0" indent="0">
              <a:buFont typeface="+mj-lt"/>
              <a:buNone/>
            </a:pPr>
            <a:endParaRPr lang="en-US" baseline="0" dirty="0" smtClean="0"/>
          </a:p>
          <a:p>
            <a:pPr marL="0" indent="0">
              <a:buFont typeface="+mj-lt"/>
              <a:buNone/>
            </a:pPr>
            <a:r>
              <a:rPr lang="en-US" dirty="0" smtClean="0"/>
              <a:t>As a pilot project, we will launch the Women</a:t>
            </a:r>
            <a:r>
              <a:rPr lang="en-US" baseline="0" dirty="0" smtClean="0"/>
              <a:t> in Technology </a:t>
            </a:r>
            <a:r>
              <a:rPr lang="en-US" dirty="0" smtClean="0"/>
              <a:t>Scholarship program that encourages women in technology to become leaders in this field, and ask all districts to implement it</a:t>
            </a:r>
            <a:endParaRPr lang="en-US" baseline="0" dirty="0" smtClean="0"/>
          </a:p>
          <a:p>
            <a:endParaRPr lang="en-US" baseline="0" dirty="0" smtClean="0"/>
          </a:p>
          <a:p>
            <a:r>
              <a:rPr lang="en-US" dirty="0" smtClean="0"/>
              <a:t>As part of the biennial goals, the</a:t>
            </a:r>
            <a:r>
              <a:rPr lang="en-US" baseline="0" dirty="0" smtClean="0"/>
              <a:t> Foundation is looking to grow the Mary E. Jenkins 1919 Society by an additional </a:t>
            </a:r>
            <a:r>
              <a:rPr lang="en-US" dirty="0" smtClean="0"/>
              <a:t>150 people.</a:t>
            </a:r>
            <a:r>
              <a:rPr lang="en-US" baseline="0" dirty="0" smtClean="0"/>
              <a:t> This is the our first real promotion encouraging </a:t>
            </a:r>
            <a:r>
              <a:rPr lang="en-US" dirty="0" smtClean="0"/>
              <a:t>Zonta supporters to include provisions in their estate plans to support the Zonta International Foundation.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3</a:t>
            </a:fld>
            <a:endParaRPr lang="en-US"/>
          </a:p>
        </p:txBody>
      </p:sp>
    </p:spTree>
    <p:extLst>
      <p:ext uri="{BB962C8B-B14F-4D97-AF65-F5344CB8AC3E}">
        <p14:creationId xmlns:p14="http://schemas.microsoft.com/office/powerpoint/2010/main" val="3929991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2018-2020 Biennium, the goal was proposed as US$5 million. The goal was set by the then president-elect and approved by the Zonta International Foundation Board.  The projects were adopted at convention.  By adopting the programs, clubs are committing to funding the them.  We raise funds to support the programs of the current biennium.  If we do not raise the full amount, we have to use reserves.  It is important that we do not rely on the reserves and raise the money in the current biennium. The Rose Fund is our unrestricted fund that is used to complete the funding of the other funds at the end of the biennium.  It is always okay to go over this budgeted amount.</a:t>
            </a:r>
          </a:p>
          <a:p>
            <a:endParaRPr lang="en-US" dirty="0" smtClean="0"/>
          </a:p>
          <a:p>
            <a:r>
              <a:rPr lang="en-US" dirty="0" smtClean="0"/>
              <a:t>Zonta will continue its support for the “Let Us Learn” program in Madagascar in partnership with UNICEF USA. Zonta has committed to a major new initiative with UNICEF USA to support the UNICEF/UNFPA global program to end child marriage, which will reach 2.5 million girls across 12 countries. Zonta has also committed its support to a project to help Syrian refugee and Jordanian women in Jordan through a partnership with long-time partner, UN Women.</a:t>
            </a:r>
          </a:p>
          <a:p>
            <a:r>
              <a:rPr lang="en-US" dirty="0" smtClean="0"/>
              <a:t>Together with the education programs, the fundraising goal is a decrease of $376,000 compared to 2016-18.  During the Centennial Anniversary biennium, individuals and clubs will be engaged in many activities, so the fundraising goal should not be perceived as a burden.</a:t>
            </a:r>
          </a:p>
          <a:p>
            <a:endParaRPr lang="en-US" dirty="0" smtClean="0"/>
          </a:p>
          <a:p>
            <a:r>
              <a:rPr lang="en-US" dirty="0" smtClean="0"/>
              <a:t>Each of the projects will provide agreed upon updates. </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4</a:t>
            </a:fld>
            <a:endParaRPr lang="en-US"/>
          </a:p>
        </p:txBody>
      </p:sp>
    </p:spTree>
    <p:extLst>
      <p:ext uri="{BB962C8B-B14F-4D97-AF65-F5344CB8AC3E}">
        <p14:creationId xmlns:p14="http://schemas.microsoft.com/office/powerpoint/2010/main" val="424883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Worldwide, almost 650 million women alive today were married before their 18th birthday and an estimated 280 million more girls are at risk of becoming brides. If current trends continue, the number of girls and women married as children will reach nearly 1 billion by 2030. </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Child marriage is a global violation of human rights that can be found in all cultures, religions, ethnicities and countries around the world. Recognizing that only a long-term strategy will ensure the desired outcomes, UNICEF and UNFPA have joined forces and formally launched a multi-country initiative to protect the rights of millions of the world’s most vulnerable girls. The Global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to Accelerate Action to End Child Marriage brings together governments, civil society, families and young people in a collective effort to prevent girls from marrying too young and to support those already married as girls.</a:t>
            </a:r>
          </a:p>
          <a:p>
            <a:pPr fontAlgn="base"/>
            <a:endParaRPr 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Building</a:t>
            </a:r>
            <a:r>
              <a:rPr lang="en-US" sz="1200" b="0" i="0" kern="1200" baseline="0" dirty="0" smtClean="0">
                <a:solidFill>
                  <a:schemeClr val="tx1"/>
                </a:solidFill>
                <a:effectLst/>
                <a:latin typeface="+mn-lt"/>
                <a:ea typeface="+mn-ea"/>
                <a:cs typeface="+mn-cs"/>
              </a:rPr>
              <a:t> upon the successful project in Niger last biennium, </a:t>
            </a:r>
            <a:r>
              <a:rPr lang="en-US" sz="1200" b="0" i="0" kern="1200" dirty="0" smtClean="0">
                <a:solidFill>
                  <a:schemeClr val="tx1"/>
                </a:solidFill>
                <a:effectLst/>
                <a:latin typeface="+mn-lt"/>
                <a:ea typeface="+mn-ea"/>
                <a:cs typeface="+mn-cs"/>
              </a:rPr>
              <a:t>Zonta International has committed US$2,000,000 to UNICEF USA to support the UNICEF/UNFPA Global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to Accelerate Action to End Child Marriage in 12 countries: Bangladesh, Burkina Faso, Ethiopia, Ghana, India, Mozambique, Nepal, Niger, Sierra Leone, Uganda, Yemen and Zambia. Seven of these are Zonta countries. </a:t>
            </a:r>
            <a:r>
              <a:rPr lang="en-US" dirty="0" smtClean="0"/>
              <a:t>Zonta is the first private sector donor to the Global </a:t>
            </a:r>
            <a:r>
              <a:rPr lang="en-US" dirty="0" err="1" smtClean="0"/>
              <a:t>Programme</a:t>
            </a:r>
            <a:r>
              <a:rPr lang="en-US" dirty="0" smtClean="0"/>
              <a:t> to Accelerate Action to End Child Marriage.</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 program is turning commitment into tangible action to effect meaningful and lasting change in girls’ lives by focusing on the five main strategies</a:t>
            </a:r>
            <a:r>
              <a:rPr lang="en-US" sz="1200" b="0" i="0" kern="1200" baseline="0" dirty="0" smtClean="0">
                <a:solidFill>
                  <a:schemeClr val="tx1"/>
                </a:solidFill>
                <a:effectLst/>
                <a:latin typeface="+mn-lt"/>
                <a:ea typeface="+mn-ea"/>
                <a:cs typeface="+mn-cs"/>
              </a:rPr>
              <a:t> listed. </a:t>
            </a:r>
            <a:r>
              <a:rPr lang="en-US" sz="1200" b="0" i="0" kern="1200" dirty="0" smtClean="0">
                <a:solidFill>
                  <a:schemeClr val="tx1"/>
                </a:solidFill>
                <a:effectLst/>
                <a:latin typeface="+mn-lt"/>
                <a:ea typeface="+mn-ea"/>
                <a:cs typeface="+mn-cs"/>
              </a:rPr>
              <a:t>Under the umbrella of these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strategies, each country will have specific strategies that respond to the context and factors that lead girls into early marriage.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5</a:t>
            </a:fld>
            <a:endParaRPr lang="en-US"/>
          </a:p>
        </p:txBody>
      </p:sp>
    </p:spTree>
    <p:extLst>
      <p:ext uri="{BB962C8B-B14F-4D97-AF65-F5344CB8AC3E}">
        <p14:creationId xmlns:p14="http://schemas.microsoft.com/office/powerpoint/2010/main" val="4074494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Jordan is currently hosting 1.4 million Syrian refugees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which has increased competition over resources, placed additional strain on social services and heightened community tensions in some areas with unintended consequences, including greater restrictions on women’s mobility.</a:t>
            </a:r>
          </a:p>
          <a:p>
            <a:pPr fontAlgn="base"/>
            <a:endParaRPr lang="en-US" sz="1200" b="0" i="0" kern="1200" dirty="0" smtClean="0">
              <a:solidFill>
                <a:schemeClr val="tx1"/>
              </a:solidFill>
              <a:effectLst/>
              <a:latin typeface="+mn-lt"/>
              <a:ea typeface="+mn-ea"/>
              <a:cs typeface="+mn-cs"/>
            </a:endParaRPr>
          </a:p>
          <a:p>
            <a:pPr fontAlgn="base"/>
            <a:r>
              <a:rPr lang="en-US" sz="1200" b="0" i="0" kern="1200" dirty="0" err="1" smtClean="0">
                <a:solidFill>
                  <a:schemeClr val="tx1"/>
                </a:solidFill>
                <a:effectLst/>
                <a:latin typeface="+mn-lt"/>
                <a:ea typeface="+mn-ea"/>
                <a:cs typeface="+mn-cs"/>
              </a:rPr>
              <a:t>Eid</a:t>
            </a:r>
            <a:r>
              <a:rPr lang="en-US" sz="1200" b="0" i="0" kern="1200" dirty="0" smtClean="0">
                <a:solidFill>
                  <a:schemeClr val="tx1"/>
                </a:solidFill>
                <a:effectLst/>
                <a:latin typeface="+mn-lt"/>
                <a:ea typeface="+mn-ea"/>
                <a:cs typeface="+mn-cs"/>
              </a:rPr>
              <a:t> bi </a:t>
            </a:r>
            <a:r>
              <a:rPr lang="en-US" sz="1200" b="0" i="0" kern="1200" dirty="0" err="1" smtClean="0">
                <a:solidFill>
                  <a:schemeClr val="tx1"/>
                </a:solidFill>
                <a:effectLst/>
                <a:latin typeface="+mn-lt"/>
                <a:ea typeface="+mn-ea"/>
                <a:cs typeface="+mn-cs"/>
              </a:rPr>
              <a:t>Eid</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[pronounced eyed be eyed</a:t>
            </a:r>
            <a:r>
              <a:rPr lang="en-US" sz="1200" b="0" i="0" kern="1200" dirty="0" smtClean="0">
                <a:solidFill>
                  <a:schemeClr val="tx1"/>
                </a:solidFill>
                <a:effectLst/>
                <a:latin typeface="+mn-lt"/>
                <a:ea typeface="+mn-ea"/>
                <a:cs typeface="+mn-cs"/>
              </a:rPr>
              <a:t>] is a multi-year initiative to support the government of Jordan to address issues of employment and gender inequality, exacerbated by the impact of the Syrian refugee crisis. The project began in 2015 to support the immediate needs of refugee women and vulnerable Jordanian women affected by the crisis. The second phase, which began in 2017, utilizes a resilience framework for achieving gender equality and women’s empowerment goals and promotes individual and community ability to absorb shock. This is done through the provision of livelihoods opportunities and protection support for refugee women living in camp and non-camp settings, as well as Jordanian women living in hosting communities.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 program’s expected outcomes are:</a:t>
            </a:r>
          </a:p>
          <a:p>
            <a:pPr marL="228600" indent="-228600" fontAlgn="base">
              <a:buFont typeface="+mj-lt"/>
              <a:buAutoNum type="arabicPeriod"/>
            </a:pPr>
            <a:r>
              <a:rPr lang="en-US" sz="1200" b="0" i="0" kern="1200" dirty="0" smtClean="0">
                <a:solidFill>
                  <a:schemeClr val="tx1"/>
                </a:solidFill>
                <a:effectLst/>
                <a:latin typeface="+mn-lt"/>
                <a:ea typeface="+mn-ea"/>
                <a:cs typeface="+mn-cs"/>
              </a:rPr>
              <a:t>Women in camp settings and host communities are empowered through money for work and increased access to longer term economic recovery and livelihood opportunities.</a:t>
            </a:r>
          </a:p>
          <a:p>
            <a:pPr marL="228600" indent="-228600" fontAlgn="base">
              <a:buFont typeface="+mj-lt"/>
              <a:buAutoNum type="arabicPeriod"/>
            </a:pPr>
            <a:r>
              <a:rPr lang="en-US" sz="1200" b="0" i="0" kern="1200" dirty="0" smtClean="0">
                <a:solidFill>
                  <a:schemeClr val="tx1"/>
                </a:solidFill>
                <a:effectLst/>
                <a:latin typeface="+mn-lt"/>
                <a:ea typeface="+mn-ea"/>
                <a:cs typeface="+mn-cs"/>
              </a:rPr>
              <a:t>Women’s protection and access to justice is promoted to enable accountability and support them to serve as active members of their community.</a:t>
            </a:r>
          </a:p>
          <a:p>
            <a:pPr marL="228600" indent="-228600" fontAlgn="base">
              <a:buFont typeface="+mj-lt"/>
              <a:buAutoNum type="arabicPeriod"/>
            </a:pPr>
            <a:r>
              <a:rPr lang="en-US" sz="1200" b="0" i="0" kern="1200" dirty="0" smtClean="0">
                <a:solidFill>
                  <a:schemeClr val="tx1"/>
                </a:solidFill>
                <a:effectLst/>
                <a:latin typeface="+mn-lt"/>
                <a:ea typeface="+mn-ea"/>
                <a:cs typeface="+mn-cs"/>
              </a:rPr>
              <a:t>Women participate in and inform community decision-making processes.</a:t>
            </a:r>
          </a:p>
          <a:p>
            <a:pPr marL="228600" indent="-228600" fontAlgn="base">
              <a:buFont typeface="+mj-lt"/>
              <a:buAutoNum type="arabicPeriod"/>
            </a:pPr>
            <a:r>
              <a:rPr lang="en-US" sz="1200" b="0" i="0" kern="1200" dirty="0" smtClean="0">
                <a:solidFill>
                  <a:schemeClr val="tx1"/>
                </a:solidFill>
                <a:effectLst/>
                <a:latin typeface="+mn-lt"/>
                <a:ea typeface="+mn-ea"/>
                <a:cs typeface="+mn-cs"/>
              </a:rPr>
              <a:t>Duty-bearers are supported to create a greater enabling environment for women’s economic participation</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6</a:t>
            </a:fld>
            <a:endParaRPr lang="en-US"/>
          </a:p>
        </p:txBody>
      </p:sp>
    </p:spTree>
    <p:extLst>
      <p:ext uri="{BB962C8B-B14F-4D97-AF65-F5344CB8AC3E}">
        <p14:creationId xmlns:p14="http://schemas.microsoft.com/office/powerpoint/2010/main" val="1684472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About 90 percent of Madagascar’s population lives on less than US$2 per day, leaving children particularly vulnerable. Aside from endemic poverty, Madagascar is prone to natural disasters, which further impede economic growth of the agricultural economy and make it even more difficult to escape poverty and prioritize education for children.</a:t>
            </a:r>
          </a:p>
          <a:p>
            <a:r>
              <a:rPr lang="en-US" dirty="0" smtClean="0"/>
              <a:t>Let Us Learn is an integrated education program that is creating opportunities for vulnerable and excluded children, particularly girls, in Madagascar </a:t>
            </a:r>
            <a:r>
              <a:rPr lang="en-US" sz="1200" b="0" i="0" kern="1200" dirty="0" smtClean="0">
                <a:solidFill>
                  <a:schemeClr val="tx1"/>
                </a:solidFill>
                <a:effectLst/>
                <a:latin typeface="+mn-lt"/>
                <a:ea typeface="+mn-ea"/>
                <a:cs typeface="+mn-cs"/>
              </a:rPr>
              <a:t>to realize their right to an education in a secure and protective environment</a:t>
            </a:r>
            <a:r>
              <a:rPr lang="en-US" dirty="0" smtClean="0"/>
              <a:t>. </a:t>
            </a:r>
            <a:r>
              <a:rPr lang="en-US" sz="1200" b="0" i="0" kern="1200" dirty="0" smtClean="0">
                <a:solidFill>
                  <a:schemeClr val="tx1"/>
                </a:solidFill>
                <a:effectLst/>
                <a:latin typeface="+mn-lt"/>
                <a:ea typeface="+mn-ea"/>
                <a:cs typeface="+mn-cs"/>
              </a:rPr>
              <a:t>The project is focused on reaching out-of-school children, expanding girls’ education and improving quality outcomes for learners.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From 2016-2018, Zonta International contributed US$1,000,000 to UNICEF USA to support the Let Us Learn project. In July 2018, Zonta committed an additional US$1,000,000 to continue its support of Let Us Learn Madagascar through 2020.</a:t>
            </a:r>
          </a:p>
          <a:p>
            <a:pPr fontAlgn="base"/>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expected outcomes of the program are:</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Approximately 200 children will benefit from newly constructed and equipped classrooms.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500 households will be reached with conditional cash transfers.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300 out-of-school girls will be reintegrated into school after attending catch-up classes.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Girls will benefit from menstrual hygiene management services.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960 at-risk girls and victims of violence and exploitation in schools and communities will benefit from either medical, legal or social support through a referral mechanism.</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135 school directors will be trained, benefiting 41,516 children, of whom 21,006 are girls.</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7</a:t>
            </a:fld>
            <a:endParaRPr lang="en-US"/>
          </a:p>
        </p:txBody>
      </p:sp>
    </p:spTree>
    <p:extLst>
      <p:ext uri="{BB962C8B-B14F-4D97-AF65-F5344CB8AC3E}">
        <p14:creationId xmlns:p14="http://schemas.microsoft.com/office/powerpoint/2010/main" val="255118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Zonta International’s longest-running programs is the Amelia Earhart Fellowship Program; this program is designed to expand opportunities for women in aerospace-applied sciences and aerospace-related engineering. </a:t>
            </a:r>
          </a:p>
          <a:p>
            <a:endParaRPr lang="en-US" dirty="0" smtClean="0"/>
          </a:p>
          <a:p>
            <a:r>
              <a:rPr lang="en-US" dirty="0" smtClean="0"/>
              <a:t>Since the program’s inception, Zonta International has awarded 1,573 Amelia Earhart Fellowships, totaling more than US$10 million, to 1,144 women from 73 countries.</a:t>
            </a:r>
          </a:p>
          <a:p>
            <a:endParaRPr lang="en-US" dirty="0" smtClean="0"/>
          </a:p>
          <a:p>
            <a:r>
              <a:rPr lang="en-US" sz="1200" b="0" i="0" u="none" strike="noStrike" kern="1200" baseline="0" dirty="0" smtClean="0">
                <a:solidFill>
                  <a:schemeClr val="tx1"/>
                </a:solidFill>
                <a:latin typeface="+mn-lt"/>
                <a:ea typeface="+mn-ea"/>
                <a:cs typeface="+mn-cs"/>
              </a:rPr>
              <a:t>At the November 2017 Board meeting, the Zonta International Board decided to decrease the number of Amelia Earhart Fellowships awarded annually from 35 Fellowships to 30 Fellowships. This change became effective with the 2018 Amelia Earhart Fellowships which were announced in May 2018. The amount of the Fellowship, US$10,000, remains the same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8</a:t>
            </a:fld>
            <a:endParaRPr lang="en-US"/>
          </a:p>
        </p:txBody>
      </p:sp>
    </p:spTree>
    <p:extLst>
      <p:ext uri="{BB962C8B-B14F-4D97-AF65-F5344CB8AC3E}">
        <p14:creationId xmlns:p14="http://schemas.microsoft.com/office/powerpoint/2010/main" val="146195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Jane M. </a:t>
            </a:r>
            <a:r>
              <a:rPr lang="en-US" dirty="0" err="1" smtClean="0"/>
              <a:t>Klausman</a:t>
            </a:r>
            <a:r>
              <a:rPr lang="en-US" dirty="0" smtClean="0"/>
              <a:t> (JMK) Women in Business Scholarship is for women of any age, pursuing a business or business-related program who demonstrate outstanding potential in the field and are living or studying in a Zonta district/region. </a:t>
            </a:r>
          </a:p>
          <a:p>
            <a:endParaRPr lang="en-US" dirty="0" smtClean="0"/>
          </a:p>
          <a:p>
            <a:r>
              <a:rPr lang="en-US" dirty="0" smtClean="0"/>
              <a:t>In 2017, 31 recipients from 17 countries demonstrated outstanding achievements and potential in business or a business-related field. Since the program's inception in 1998, Zonta has awarded 527 Scholarships, totaling more than US$1.2 million, to 397 women from 56 countries.</a:t>
            </a:r>
          </a:p>
          <a:p>
            <a:endParaRPr lang="en-US" dirty="0" smtClean="0"/>
          </a:p>
          <a:p>
            <a:r>
              <a:rPr lang="en-US" sz="1200" b="0" i="0" u="none" strike="noStrike" kern="1200" baseline="0" dirty="0" smtClean="0">
                <a:solidFill>
                  <a:schemeClr val="tx1"/>
                </a:solidFill>
                <a:latin typeface="+mn-lt"/>
                <a:ea typeface="+mn-ea"/>
                <a:cs typeface="+mn-cs"/>
              </a:rPr>
              <a:t>Zonta International also decided to decrease the number of international Jane M. </a:t>
            </a:r>
            <a:r>
              <a:rPr lang="en-US" sz="1200" b="0" i="0" u="none" strike="noStrike" kern="1200" baseline="0" dirty="0" err="1" smtClean="0">
                <a:solidFill>
                  <a:schemeClr val="tx1"/>
                </a:solidFill>
                <a:latin typeface="+mn-lt"/>
                <a:ea typeface="+mn-ea"/>
                <a:cs typeface="+mn-cs"/>
              </a:rPr>
              <a:t>Klausman</a:t>
            </a:r>
            <a:r>
              <a:rPr lang="en-US" sz="1200" b="0" i="0" u="none" strike="noStrike" kern="1200" baseline="0" dirty="0" smtClean="0">
                <a:solidFill>
                  <a:schemeClr val="tx1"/>
                </a:solidFill>
                <a:latin typeface="+mn-lt"/>
                <a:ea typeface="+mn-ea"/>
                <a:cs typeface="+mn-cs"/>
              </a:rPr>
              <a:t> Women in Business Scholarships awarded annually from 12 scholarships to six scholarships; however, the amount of each international scholarship will increase from US$7,000 to US$8,000. At the same time, Zonta International will increase the 32 district and region scholarships from US$1,000 each to US$2,000 each. By increasing the value of each scholarship, we hope to attract a greater number of very qualified applicants in every district. </a:t>
            </a:r>
          </a:p>
          <a:p>
            <a:endParaRPr lang="en-US" dirty="0" smtClean="0"/>
          </a:p>
          <a:p>
            <a:r>
              <a:rPr lang="en-US" dirty="0" smtClean="0"/>
              <a:t>Here we see one of our many successful scholars, Angela Whiteside. Originally from the United Kingdom, Angela currently lives in Huntington Beach, California with her husband, Zac, and 3-year old son </a:t>
            </a:r>
            <a:r>
              <a:rPr lang="en-US" dirty="0" err="1" smtClean="0"/>
              <a:t>Stellan</a:t>
            </a:r>
            <a:r>
              <a:rPr lang="en-US" dirty="0" smtClean="0"/>
              <a:t>. They have also recently</a:t>
            </a:r>
            <a:r>
              <a:rPr lang="en-US" baseline="0" dirty="0" smtClean="0"/>
              <a:t> </a:t>
            </a:r>
            <a:r>
              <a:rPr lang="en-US" dirty="0" smtClean="0"/>
              <a:t>completed the adoption of a 4-year old girl from Sierra Leone. Angela is founder and president of her own engineering consultancy company, </a:t>
            </a:r>
            <a:r>
              <a:rPr lang="en-US" dirty="0" err="1" smtClean="0"/>
              <a:t>KickStage</a:t>
            </a:r>
            <a:r>
              <a:rPr lang="en-US" dirty="0" smtClean="0"/>
              <a:t> Consulting Inc., that specializes in providing agile technical and supply chain management services to the aerospace and hi-tech industries. She is also an active member of the Zonta Club of Newport Harbor.</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9</a:t>
            </a:fld>
            <a:endParaRPr lang="en-US"/>
          </a:p>
        </p:txBody>
      </p:sp>
    </p:spTree>
    <p:extLst>
      <p:ext uri="{BB962C8B-B14F-4D97-AF65-F5344CB8AC3E}">
        <p14:creationId xmlns:p14="http://schemas.microsoft.com/office/powerpoint/2010/main" val="1561318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6477000" cy="1583531"/>
          </a:xfrm>
        </p:spPr>
        <p:txBody>
          <a:bodyPr>
            <a:noAutofit/>
          </a:bodyPr>
          <a:lstStyle>
            <a:lvl1pPr algn="l">
              <a:lnSpc>
                <a:spcPts val="6000"/>
              </a:lnSpc>
              <a:defRPr sz="4800">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3486150"/>
            <a:ext cx="5867400" cy="457200"/>
          </a:xfrm>
        </p:spPr>
        <p:txBody>
          <a:bodyPr>
            <a:noAutofit/>
          </a:bodyPr>
          <a:lstStyle>
            <a:lvl1pPr marL="0" indent="0" algn="l">
              <a:buNone/>
              <a:defRPr sz="2400" b="1">
                <a:solidFill>
                  <a:srgbClr val="005F71"/>
                </a:solidFill>
                <a:latin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4222012"/>
            <a:ext cx="914400" cy="921488"/>
          </a:xfrm>
          <a:prstGeom prst="rect">
            <a:avLst/>
          </a:prstGeom>
        </p:spPr>
      </p:pic>
      <p:cxnSp>
        <p:nvCxnSpPr>
          <p:cNvPr id="10" name="Straight Connector 9"/>
          <p:cNvCxnSpPr/>
          <p:nvPr userDrawn="1"/>
        </p:nvCxnSpPr>
        <p:spPr>
          <a:xfrm flipH="1">
            <a:off x="731520" y="971550"/>
            <a:ext cx="8031480" cy="6858"/>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userDrawn="1"/>
        </p:nvSpPr>
        <p:spPr>
          <a:xfrm>
            <a:off x="3124200" y="438150"/>
            <a:ext cx="5715000" cy="4572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b="1" kern="1200">
                <a:solidFill>
                  <a:srgbClr val="005F71"/>
                </a:solidFill>
                <a:latin typeface="Lato"/>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3000" b="0" dirty="0" smtClean="0"/>
              <a:t>Zonta</a:t>
            </a:r>
            <a:r>
              <a:rPr lang="en-US" sz="3000" b="0" baseline="0" dirty="0" smtClean="0"/>
              <a:t> International Foundation</a:t>
            </a:r>
            <a:endParaRPr lang="en-US" sz="3000" b="0" dirty="0"/>
          </a:p>
        </p:txBody>
      </p:sp>
    </p:spTree>
    <p:extLst>
      <p:ext uri="{BB962C8B-B14F-4D97-AF65-F5344CB8AC3E}">
        <p14:creationId xmlns:p14="http://schemas.microsoft.com/office/powerpoint/2010/main" val="37592098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373886"/>
            <a:ext cx="2590799" cy="1807464"/>
          </a:xfrm>
        </p:spPr>
        <p:txBody>
          <a:bodyPr anchor="t">
            <a:noAutofit/>
          </a:bodyPr>
          <a:lstStyle>
            <a:lvl1pPr algn="l">
              <a:defRPr sz="3200">
                <a:solidFill>
                  <a:srgbClr val="005F7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276599" y="1373886"/>
            <a:ext cx="5410201" cy="302666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flipH="1">
            <a:off x="457200" y="1260480"/>
            <a:ext cx="822960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212" y="4457700"/>
            <a:ext cx="680525" cy="685800"/>
          </a:xfrm>
          <a:prstGeom prst="rect">
            <a:avLst/>
          </a:prstGeom>
        </p:spPr>
      </p:pic>
    </p:spTree>
    <p:extLst>
      <p:ext uri="{BB962C8B-B14F-4D97-AF65-F5344CB8AC3E}">
        <p14:creationId xmlns:p14="http://schemas.microsoft.com/office/powerpoint/2010/main" val="7590521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p:spPr>
        <p:txBody>
          <a:bodyPr/>
          <a:lstStyle/>
          <a:p>
            <a:endParaRPr lang="en-US"/>
          </a:p>
        </p:txBody>
      </p:sp>
    </p:spTree>
    <p:extLst>
      <p:ext uri="{BB962C8B-B14F-4D97-AF65-F5344CB8AC3E}">
        <p14:creationId xmlns:p14="http://schemas.microsoft.com/office/powerpoint/2010/main" val="4080069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572000" cy="5143500"/>
          </a:xfrm>
        </p:spPr>
        <p:txBody>
          <a:bodyPr/>
          <a:lstStyle/>
          <a:p>
            <a:endParaRPr lang="en-US"/>
          </a:p>
        </p:txBody>
      </p:sp>
      <p:sp>
        <p:nvSpPr>
          <p:cNvPr id="3" name="Picture Placeholder 6"/>
          <p:cNvSpPr>
            <a:spLocks noGrp="1"/>
          </p:cNvSpPr>
          <p:nvPr>
            <p:ph type="pic" sz="quarter" idx="11"/>
          </p:nvPr>
        </p:nvSpPr>
        <p:spPr>
          <a:xfrm>
            <a:off x="4572000" y="0"/>
            <a:ext cx="4572000" cy="5143500"/>
          </a:xfrm>
        </p:spPr>
        <p:txBody>
          <a:bodyPr/>
          <a:lstStyle/>
          <a:p>
            <a:endParaRPr lang="en-US"/>
          </a:p>
        </p:txBody>
      </p:sp>
    </p:spTree>
    <p:extLst>
      <p:ext uri="{BB962C8B-B14F-4D97-AF65-F5344CB8AC3E}">
        <p14:creationId xmlns:p14="http://schemas.microsoft.com/office/powerpoint/2010/main" val="183947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572000" cy="2571750"/>
          </a:xfrm>
        </p:spPr>
        <p:txBody>
          <a:bodyPr/>
          <a:lstStyle/>
          <a:p>
            <a:endParaRPr lang="en-US"/>
          </a:p>
        </p:txBody>
      </p:sp>
      <p:sp>
        <p:nvSpPr>
          <p:cNvPr id="3" name="Picture Placeholder 6"/>
          <p:cNvSpPr>
            <a:spLocks noGrp="1"/>
          </p:cNvSpPr>
          <p:nvPr>
            <p:ph type="pic" sz="quarter" idx="11"/>
          </p:nvPr>
        </p:nvSpPr>
        <p:spPr>
          <a:xfrm>
            <a:off x="4572000" y="0"/>
            <a:ext cx="4572000" cy="2571750"/>
          </a:xfrm>
        </p:spPr>
        <p:txBody>
          <a:bodyPr/>
          <a:lstStyle/>
          <a:p>
            <a:endParaRPr lang="en-US"/>
          </a:p>
        </p:txBody>
      </p:sp>
      <p:sp>
        <p:nvSpPr>
          <p:cNvPr id="4" name="Picture Placeholder 6"/>
          <p:cNvSpPr>
            <a:spLocks noGrp="1"/>
          </p:cNvSpPr>
          <p:nvPr>
            <p:ph type="pic" sz="quarter" idx="12"/>
          </p:nvPr>
        </p:nvSpPr>
        <p:spPr>
          <a:xfrm>
            <a:off x="0" y="2571750"/>
            <a:ext cx="4572000" cy="2571750"/>
          </a:xfrm>
        </p:spPr>
        <p:txBody>
          <a:bodyPr/>
          <a:lstStyle/>
          <a:p>
            <a:endParaRPr lang="en-US"/>
          </a:p>
        </p:txBody>
      </p:sp>
      <p:sp>
        <p:nvSpPr>
          <p:cNvPr id="5" name="Picture Placeholder 6"/>
          <p:cNvSpPr>
            <a:spLocks noGrp="1"/>
          </p:cNvSpPr>
          <p:nvPr>
            <p:ph type="pic" sz="quarter" idx="13"/>
          </p:nvPr>
        </p:nvSpPr>
        <p:spPr>
          <a:xfrm>
            <a:off x="4572000" y="2571750"/>
            <a:ext cx="4572000" cy="2571750"/>
          </a:xfrm>
        </p:spPr>
        <p:txBody>
          <a:bodyPr/>
          <a:lstStyle/>
          <a:p>
            <a:endParaRPr lang="en-US"/>
          </a:p>
        </p:txBody>
      </p:sp>
    </p:spTree>
    <p:extLst>
      <p:ext uri="{BB962C8B-B14F-4D97-AF65-F5344CB8AC3E}">
        <p14:creationId xmlns:p14="http://schemas.microsoft.com/office/powerpoint/2010/main" val="96064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8537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494212" y="1478756"/>
            <a:ext cx="4480560" cy="299799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14"/>
          <p:cNvSpPr>
            <a:spLocks noGrp="1"/>
          </p:cNvSpPr>
          <p:nvPr>
            <p:ph type="pic" sz="quarter" idx="10"/>
          </p:nvPr>
        </p:nvSpPr>
        <p:spPr>
          <a:xfrm>
            <a:off x="0" y="0"/>
            <a:ext cx="4343400" cy="5143500"/>
          </a:xfrm>
        </p:spPr>
        <p:txBody>
          <a:bodyPr/>
          <a:lstStyle/>
          <a:p>
            <a:endParaRPr lang="en-US"/>
          </a:p>
        </p:txBody>
      </p:sp>
      <p:sp>
        <p:nvSpPr>
          <p:cNvPr id="17" name="Title 1"/>
          <p:cNvSpPr>
            <a:spLocks noGrp="1"/>
          </p:cNvSpPr>
          <p:nvPr>
            <p:ph type="title" hasCustomPrompt="1"/>
          </p:nvPr>
        </p:nvSpPr>
        <p:spPr>
          <a:xfrm>
            <a:off x="4495800" y="133350"/>
            <a:ext cx="4480560" cy="990600"/>
          </a:xfrm>
        </p:spPr>
        <p:txBody>
          <a:bodyPr anchor="b">
            <a:noAutofit/>
          </a:bodyPr>
          <a:lstStyle>
            <a:lvl1pPr algn="l">
              <a:defRPr sz="3200">
                <a:solidFill>
                  <a:srgbClr val="005F71"/>
                </a:solidFill>
              </a:defRPr>
            </a:lvl1pPr>
          </a:lstStyle>
          <a:p>
            <a:r>
              <a:rPr lang="en-US" dirty="0" smtClean="0"/>
              <a:t>Click To Edit Master Title Style</a:t>
            </a:r>
            <a:endParaRPr lang="en-US" dirty="0"/>
          </a:p>
        </p:txBody>
      </p:sp>
      <p:cxnSp>
        <p:nvCxnSpPr>
          <p:cNvPr id="18" name="Straight Connector 17"/>
          <p:cNvCxnSpPr/>
          <p:nvPr userDrawn="1"/>
        </p:nvCxnSpPr>
        <p:spPr>
          <a:xfrm flipH="1">
            <a:off x="4495800" y="1301353"/>
            <a:ext cx="448056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1630" y="4552950"/>
            <a:ext cx="680525" cy="685800"/>
          </a:xfrm>
          <a:prstGeom prst="rect">
            <a:avLst/>
          </a:prstGeom>
        </p:spPr>
      </p:pic>
    </p:spTree>
    <p:extLst>
      <p:ext uri="{BB962C8B-B14F-4D97-AF65-F5344CB8AC3E}">
        <p14:creationId xmlns:p14="http://schemas.microsoft.com/office/powerpoint/2010/main" val="4120296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52400" y="1554956"/>
            <a:ext cx="4480560" cy="299799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14"/>
          <p:cNvSpPr>
            <a:spLocks noGrp="1"/>
          </p:cNvSpPr>
          <p:nvPr>
            <p:ph type="pic" sz="quarter" idx="10"/>
          </p:nvPr>
        </p:nvSpPr>
        <p:spPr>
          <a:xfrm>
            <a:off x="4800600" y="-19050"/>
            <a:ext cx="4343400" cy="5143500"/>
          </a:xfrm>
        </p:spPr>
        <p:txBody>
          <a:bodyPr/>
          <a:lstStyle/>
          <a:p>
            <a:endParaRPr lang="en-US"/>
          </a:p>
        </p:txBody>
      </p:sp>
      <p:sp>
        <p:nvSpPr>
          <p:cNvPr id="17" name="Title 1"/>
          <p:cNvSpPr>
            <a:spLocks noGrp="1"/>
          </p:cNvSpPr>
          <p:nvPr>
            <p:ph type="title" hasCustomPrompt="1"/>
          </p:nvPr>
        </p:nvSpPr>
        <p:spPr>
          <a:xfrm>
            <a:off x="153988" y="209550"/>
            <a:ext cx="4480560" cy="990600"/>
          </a:xfrm>
        </p:spPr>
        <p:txBody>
          <a:bodyPr anchor="b">
            <a:noAutofit/>
          </a:bodyPr>
          <a:lstStyle>
            <a:lvl1pPr algn="l">
              <a:defRPr sz="3200">
                <a:solidFill>
                  <a:srgbClr val="005F71"/>
                </a:solidFill>
              </a:defRPr>
            </a:lvl1pPr>
          </a:lstStyle>
          <a:p>
            <a:r>
              <a:rPr lang="en-US" dirty="0" smtClean="0"/>
              <a:t>Click To Edit Master Title Style</a:t>
            </a:r>
            <a:endParaRPr lang="en-US" dirty="0"/>
          </a:p>
        </p:txBody>
      </p:sp>
      <p:cxnSp>
        <p:nvCxnSpPr>
          <p:cNvPr id="18" name="Straight Connector 17"/>
          <p:cNvCxnSpPr/>
          <p:nvPr userDrawn="1"/>
        </p:nvCxnSpPr>
        <p:spPr>
          <a:xfrm flipH="1">
            <a:off x="153988" y="1377553"/>
            <a:ext cx="448056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675" y="4552950"/>
            <a:ext cx="680525" cy="685800"/>
          </a:xfrm>
          <a:prstGeom prst="rect">
            <a:avLst/>
          </a:prstGeom>
        </p:spPr>
      </p:pic>
    </p:spTree>
    <p:extLst>
      <p:ext uri="{BB962C8B-B14F-4D97-AF65-F5344CB8AC3E}">
        <p14:creationId xmlns:p14="http://schemas.microsoft.com/office/powerpoint/2010/main" val="25858230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82880" y="3261121"/>
            <a:ext cx="8778240" cy="1752600"/>
          </a:xfrm>
        </p:spPr>
        <p:txBody>
          <a:bodyPr/>
          <a:lstStyle/>
          <a:p>
            <a:endParaRPr lang="en-US" dirty="0"/>
          </a:p>
        </p:txBody>
      </p:sp>
      <p:sp>
        <p:nvSpPr>
          <p:cNvPr id="2" name="Title 1"/>
          <p:cNvSpPr>
            <a:spLocks noGrp="1"/>
          </p:cNvSpPr>
          <p:nvPr>
            <p:ph type="title" hasCustomPrompt="1"/>
          </p:nvPr>
        </p:nvSpPr>
        <p:spPr>
          <a:xfrm>
            <a:off x="182880" y="209550"/>
            <a:ext cx="8778240" cy="857250"/>
          </a:xfrm>
        </p:spPr>
        <p:txBody>
          <a:bodyPr>
            <a:normAutofit/>
          </a:bodyPr>
          <a:lstStyle>
            <a:lvl1pPr algn="l">
              <a:defRPr sz="3200">
                <a:solidFill>
                  <a:srgbClr val="005F71"/>
                </a:solidFill>
              </a:defRPr>
            </a:lvl1pPr>
          </a:lstStyle>
          <a:p>
            <a:r>
              <a:rPr lang="en-US" dirty="0" smtClean="0"/>
              <a:t>Click To Edit Master Title Style</a:t>
            </a:r>
            <a:endParaRPr lang="en-US" dirty="0"/>
          </a:p>
        </p:txBody>
      </p:sp>
      <p:cxnSp>
        <p:nvCxnSpPr>
          <p:cNvPr id="8" name="Straight Connector 7"/>
          <p:cNvCxnSpPr/>
          <p:nvPr userDrawn="1"/>
        </p:nvCxnSpPr>
        <p:spPr>
          <a:xfrm flipH="1">
            <a:off x="182880" y="1137841"/>
            <a:ext cx="877824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82880" y="1208882"/>
            <a:ext cx="8778240" cy="1981199"/>
          </a:xfrm>
        </p:spPr>
        <p:txBody>
          <a:bodyPr>
            <a:no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76750"/>
            <a:ext cx="680525" cy="685800"/>
          </a:xfrm>
          <a:prstGeom prst="rect">
            <a:avLst/>
          </a:prstGeom>
        </p:spPr>
      </p:pic>
    </p:spTree>
    <p:extLst>
      <p:ext uri="{BB962C8B-B14F-4D97-AF65-F5344CB8AC3E}">
        <p14:creationId xmlns:p14="http://schemas.microsoft.com/office/powerpoint/2010/main" val="3237192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1244" y="205978"/>
            <a:ext cx="4343400" cy="1756172"/>
          </a:xfrm>
        </p:spPr>
        <p:txBody>
          <a:bodyPr anchor="b">
            <a:normAutofit/>
          </a:bodyPr>
          <a:lstStyle>
            <a:lvl1pPr algn="l">
              <a:defRPr sz="3200">
                <a:solidFill>
                  <a:srgbClr val="005F71"/>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181244" y="2343150"/>
            <a:ext cx="8781512" cy="2667000"/>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flipH="1">
            <a:off x="181244" y="2152650"/>
            <a:ext cx="434340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0"/>
          </p:nvPr>
        </p:nvSpPr>
        <p:spPr>
          <a:xfrm>
            <a:off x="4695555" y="209550"/>
            <a:ext cx="4267201" cy="1943100"/>
          </a:xfrm>
        </p:spPr>
        <p:txBody>
          <a:bodyPr/>
          <a:lstStyle/>
          <a:p>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57700"/>
            <a:ext cx="680525" cy="685800"/>
          </a:xfrm>
          <a:prstGeom prst="rect">
            <a:avLst/>
          </a:prstGeom>
        </p:spPr>
      </p:pic>
    </p:spTree>
    <p:extLst>
      <p:ext uri="{BB962C8B-B14F-4D97-AF65-F5344CB8AC3E}">
        <p14:creationId xmlns:p14="http://schemas.microsoft.com/office/powerpoint/2010/main" val="6252210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8249" y="209550"/>
            <a:ext cx="6300216" cy="857250"/>
          </a:xfrm>
        </p:spPr>
        <p:txBody>
          <a:bodyPr anchor="b">
            <a:normAutofit/>
          </a:bodyPr>
          <a:lstStyle>
            <a:lvl1pPr algn="l">
              <a:defRPr sz="3200">
                <a:solidFill>
                  <a:srgbClr val="005F71"/>
                </a:solidFill>
              </a:defRPr>
            </a:lvl1pPr>
          </a:lstStyle>
          <a:p>
            <a:r>
              <a:rPr lang="en-US" dirty="0" smtClean="0"/>
              <a:t>Click To Edit Master Title Style</a:t>
            </a:r>
            <a:endParaRPr lang="en-US" dirty="0"/>
          </a:p>
        </p:txBody>
      </p:sp>
      <p:cxnSp>
        <p:nvCxnSpPr>
          <p:cNvPr id="7" name="Straight Connector 6"/>
          <p:cNvCxnSpPr/>
          <p:nvPr userDrawn="1"/>
        </p:nvCxnSpPr>
        <p:spPr>
          <a:xfrm flipH="1">
            <a:off x="1238249" y="1209675"/>
            <a:ext cx="6300216"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0"/>
          </p:nvPr>
        </p:nvSpPr>
        <p:spPr>
          <a:xfrm>
            <a:off x="1238250" y="1355598"/>
            <a:ext cx="6300214" cy="3654552"/>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212" y="4457700"/>
            <a:ext cx="680525" cy="685800"/>
          </a:xfrm>
          <a:prstGeom prst="rect">
            <a:avLst/>
          </a:prstGeom>
        </p:spPr>
      </p:pic>
    </p:spTree>
    <p:extLst>
      <p:ext uri="{BB962C8B-B14F-4D97-AF65-F5344CB8AC3E}">
        <p14:creationId xmlns:p14="http://schemas.microsoft.com/office/powerpoint/2010/main" val="38381885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5" y="1200150"/>
            <a:ext cx="4316095" cy="3200400"/>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flipH="1">
            <a:off x="182880" y="1123950"/>
            <a:ext cx="877824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p:nvPr>
        </p:nvSpPr>
        <p:spPr>
          <a:xfrm>
            <a:off x="182880" y="1204459"/>
            <a:ext cx="4160520" cy="3196092"/>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7275" y="4457700"/>
            <a:ext cx="680525" cy="685800"/>
          </a:xfrm>
          <a:prstGeom prst="rect">
            <a:avLst/>
          </a:prstGeom>
        </p:spPr>
      </p:pic>
      <p:sp>
        <p:nvSpPr>
          <p:cNvPr id="9" name="Title 1"/>
          <p:cNvSpPr>
            <a:spLocks noGrp="1"/>
          </p:cNvSpPr>
          <p:nvPr>
            <p:ph type="title" hasCustomPrompt="1"/>
          </p:nvPr>
        </p:nvSpPr>
        <p:spPr>
          <a:xfrm>
            <a:off x="182880" y="114300"/>
            <a:ext cx="8778240" cy="857250"/>
          </a:xfrm>
        </p:spPr>
        <p:txBody>
          <a:bodyPr anchor="b">
            <a:normAutofit/>
          </a:bodyPr>
          <a:lstStyle>
            <a:lvl1pPr algn="l">
              <a:defRPr sz="3200">
                <a:solidFill>
                  <a:srgbClr val="005F7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37276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494212" y="1478756"/>
            <a:ext cx="4480560" cy="299799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14"/>
          <p:cNvSpPr>
            <a:spLocks noGrp="1"/>
          </p:cNvSpPr>
          <p:nvPr>
            <p:ph type="pic" sz="quarter" idx="10"/>
          </p:nvPr>
        </p:nvSpPr>
        <p:spPr>
          <a:xfrm>
            <a:off x="0" y="0"/>
            <a:ext cx="4343400" cy="2571750"/>
          </a:xfrm>
        </p:spPr>
        <p:txBody>
          <a:bodyPr/>
          <a:lstStyle/>
          <a:p>
            <a:endParaRPr lang="en-US"/>
          </a:p>
        </p:txBody>
      </p:sp>
      <p:sp>
        <p:nvSpPr>
          <p:cNvPr id="17" name="Title 1"/>
          <p:cNvSpPr>
            <a:spLocks noGrp="1"/>
          </p:cNvSpPr>
          <p:nvPr>
            <p:ph type="title" hasCustomPrompt="1"/>
          </p:nvPr>
        </p:nvSpPr>
        <p:spPr>
          <a:xfrm>
            <a:off x="4495800" y="133350"/>
            <a:ext cx="4480560" cy="990600"/>
          </a:xfrm>
        </p:spPr>
        <p:txBody>
          <a:bodyPr anchor="b">
            <a:noAutofit/>
          </a:bodyPr>
          <a:lstStyle>
            <a:lvl1pPr algn="l">
              <a:defRPr sz="3200">
                <a:solidFill>
                  <a:srgbClr val="005F71"/>
                </a:solidFill>
              </a:defRPr>
            </a:lvl1pPr>
          </a:lstStyle>
          <a:p>
            <a:r>
              <a:rPr lang="en-US" dirty="0" smtClean="0"/>
              <a:t>Click To Edit Master Title Style</a:t>
            </a:r>
            <a:endParaRPr lang="en-US" dirty="0"/>
          </a:p>
        </p:txBody>
      </p:sp>
      <p:cxnSp>
        <p:nvCxnSpPr>
          <p:cNvPr id="18" name="Straight Connector 17"/>
          <p:cNvCxnSpPr/>
          <p:nvPr userDrawn="1"/>
        </p:nvCxnSpPr>
        <p:spPr>
          <a:xfrm flipH="1">
            <a:off x="4495800" y="1301353"/>
            <a:ext cx="448056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1630" y="4552950"/>
            <a:ext cx="680525" cy="685800"/>
          </a:xfrm>
          <a:prstGeom prst="rect">
            <a:avLst/>
          </a:prstGeom>
        </p:spPr>
      </p:pic>
      <p:sp>
        <p:nvSpPr>
          <p:cNvPr id="8" name="Picture Placeholder 14"/>
          <p:cNvSpPr>
            <a:spLocks noGrp="1"/>
          </p:cNvSpPr>
          <p:nvPr>
            <p:ph type="pic" sz="quarter" idx="11"/>
          </p:nvPr>
        </p:nvSpPr>
        <p:spPr>
          <a:xfrm>
            <a:off x="0" y="2571750"/>
            <a:ext cx="4343400" cy="2571750"/>
          </a:xfrm>
        </p:spPr>
        <p:txBody>
          <a:bodyPr/>
          <a:lstStyle/>
          <a:p>
            <a:endParaRPr lang="en-US"/>
          </a:p>
        </p:txBody>
      </p:sp>
    </p:spTree>
    <p:extLst>
      <p:ext uri="{BB962C8B-B14F-4D97-AF65-F5344CB8AC3E}">
        <p14:creationId xmlns:p14="http://schemas.microsoft.com/office/powerpoint/2010/main" val="769101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285750"/>
            <a:ext cx="8778240" cy="857250"/>
          </a:xfrm>
        </p:spPr>
        <p:txBody>
          <a:bodyPr anchor="b">
            <a:noAutofit/>
          </a:bodyPr>
          <a:lstStyle>
            <a:lvl1pPr algn="l">
              <a:defRPr sz="3200">
                <a:solidFill>
                  <a:srgbClr val="005F71"/>
                </a:solidFill>
              </a:defRPr>
            </a:lvl1pPr>
          </a:lstStyle>
          <a:p>
            <a:r>
              <a:rPr lang="en-US" dirty="0" smtClean="0"/>
              <a:t>Click To Edit Master Title Style</a:t>
            </a:r>
            <a:endParaRPr lang="en-US" dirty="0"/>
          </a:p>
        </p:txBody>
      </p:sp>
      <p:cxnSp>
        <p:nvCxnSpPr>
          <p:cNvPr id="16" name="Straight Connector 15"/>
          <p:cNvCxnSpPr/>
          <p:nvPr userDrawn="1"/>
        </p:nvCxnSpPr>
        <p:spPr>
          <a:xfrm flipH="1">
            <a:off x="182880" y="1260480"/>
            <a:ext cx="877824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p:nvPr>
        </p:nvSpPr>
        <p:spPr>
          <a:xfrm>
            <a:off x="182880" y="1377960"/>
            <a:ext cx="8778240" cy="302259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57700"/>
            <a:ext cx="680525" cy="685800"/>
          </a:xfrm>
          <a:prstGeom prst="rect">
            <a:avLst/>
          </a:prstGeom>
        </p:spPr>
      </p:pic>
    </p:spTree>
    <p:extLst>
      <p:ext uri="{BB962C8B-B14F-4D97-AF65-F5344CB8AC3E}">
        <p14:creationId xmlns:p14="http://schemas.microsoft.com/office/powerpoint/2010/main" val="8129735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D034A85-7AC3-41E9-B29A-AE8F0283A15C}" type="datetimeFigureOut">
              <a:rPr lang="en-US" smtClean="0"/>
              <a:t>10/01/2018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F92D03F-718D-44C4-A7A0-A958E7C07A70}" type="slidenum">
              <a:rPr lang="en-US" smtClean="0"/>
              <a:t>‹#›</a:t>
            </a:fld>
            <a:endParaRPr lang="en-US"/>
          </a:p>
        </p:txBody>
      </p:sp>
    </p:spTree>
    <p:extLst>
      <p:ext uri="{BB962C8B-B14F-4D97-AF65-F5344CB8AC3E}">
        <p14:creationId xmlns:p14="http://schemas.microsoft.com/office/powerpoint/2010/main" val="349162705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0" r:id="rId3"/>
    <p:sldLayoutId id="2147483650" r:id="rId4"/>
    <p:sldLayoutId id="2147483653" r:id="rId5"/>
    <p:sldLayoutId id="2147483654" r:id="rId6"/>
    <p:sldLayoutId id="2147483664" r:id="rId7"/>
    <p:sldLayoutId id="2147483669" r:id="rId8"/>
    <p:sldLayoutId id="2147483662" r:id="rId9"/>
    <p:sldLayoutId id="2147483661" r:id="rId10"/>
    <p:sldLayoutId id="2147483665" r:id="rId11"/>
    <p:sldLayoutId id="2147483666" r:id="rId12"/>
    <p:sldLayoutId id="2147483667" r:id="rId13"/>
    <p:sldLayoutId id="2147483655"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Foundation Ambassador Presentation</a:t>
            </a:r>
            <a:endParaRPr lang="en-US" dirty="0"/>
          </a:p>
        </p:txBody>
      </p:sp>
      <p:sp>
        <p:nvSpPr>
          <p:cNvPr id="3" name="Subtitle 2"/>
          <p:cNvSpPr>
            <a:spLocks noGrp="1"/>
          </p:cNvSpPr>
          <p:nvPr>
            <p:ph type="subTitle" idx="1"/>
          </p:nvPr>
        </p:nvSpPr>
        <p:spPr/>
        <p:txBody>
          <a:bodyPr/>
          <a:lstStyle/>
          <a:p>
            <a:r>
              <a:rPr lang="en-US" dirty="0" smtClean="0"/>
              <a:t>2018-2020 Biennium</a:t>
            </a:r>
          </a:p>
          <a:p>
            <a:r>
              <a:rPr lang="en-US" dirty="0" smtClean="0"/>
              <a:t>District 3 Governor’s Seminar</a:t>
            </a:r>
          </a:p>
          <a:p>
            <a:r>
              <a:rPr lang="en-US" smtClean="0"/>
              <a:t>October 6, 2018</a:t>
            </a:r>
            <a:endParaRPr lang="en-US" dirty="0"/>
          </a:p>
        </p:txBody>
      </p:sp>
    </p:spTree>
    <p:extLst>
      <p:ext uri="{BB962C8B-B14F-4D97-AF65-F5344CB8AC3E}">
        <p14:creationId xmlns:p14="http://schemas.microsoft.com/office/powerpoint/2010/main" val="8502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62000" y="1200150"/>
            <a:ext cx="6675120" cy="685800"/>
          </a:xfrm>
        </p:spPr>
        <p:txBody>
          <a:bodyPr>
            <a:normAutofit fontScale="92500" lnSpcReduction="10000"/>
          </a:bodyPr>
          <a:lstStyle/>
          <a:p>
            <a:r>
              <a:rPr lang="en-US" sz="2000" dirty="0" smtClean="0"/>
              <a:t>10 </a:t>
            </a:r>
            <a:r>
              <a:rPr lang="en-US" sz="2000" dirty="0"/>
              <a:t>international scholarships of </a:t>
            </a:r>
            <a:r>
              <a:rPr lang="en-US" sz="2000" dirty="0" smtClean="0"/>
              <a:t>US$4,000 each</a:t>
            </a:r>
            <a:endParaRPr lang="en-US" sz="2000" dirty="0"/>
          </a:p>
          <a:p>
            <a:r>
              <a:rPr lang="en-US" sz="2000" dirty="0"/>
              <a:t>32 district/region scholarships of </a:t>
            </a:r>
            <a:r>
              <a:rPr lang="en-US" sz="2000" dirty="0" smtClean="0"/>
              <a:t>US$1,500 </a:t>
            </a:r>
            <a:r>
              <a:rPr lang="en-US" sz="2000" dirty="0"/>
              <a:t>each</a:t>
            </a:r>
          </a:p>
          <a:p>
            <a:endParaRPr lang="en-US" dirty="0"/>
          </a:p>
        </p:txBody>
      </p:sp>
      <p:sp>
        <p:nvSpPr>
          <p:cNvPr id="2" name="Title 1"/>
          <p:cNvSpPr>
            <a:spLocks noGrp="1"/>
          </p:cNvSpPr>
          <p:nvPr>
            <p:ph type="title"/>
          </p:nvPr>
        </p:nvSpPr>
        <p:spPr/>
        <p:txBody>
          <a:bodyPr anchor="ctr">
            <a:noAutofit/>
          </a:bodyPr>
          <a:lstStyle/>
          <a:p>
            <a:r>
              <a:rPr lang="en-US" dirty="0"/>
              <a:t>Young Women in Public Affairs Award</a:t>
            </a:r>
            <a:br>
              <a:rPr lang="en-US" dirty="0"/>
            </a:br>
            <a:r>
              <a:rPr lang="en-US" dirty="0" smtClean="0"/>
              <a:t>2018-2020 Total Funding: US$176,000 </a:t>
            </a:r>
            <a:endParaRPr lang="en-US" dirty="0"/>
          </a:p>
        </p:txBody>
      </p:sp>
      <p:sp>
        <p:nvSpPr>
          <p:cNvPr id="3" name="TextBox 2"/>
          <p:cNvSpPr txBox="1"/>
          <p:nvPr/>
        </p:nvSpPr>
        <p:spPr>
          <a:xfrm>
            <a:off x="1362551" y="4656392"/>
            <a:ext cx="2133600" cy="461665"/>
          </a:xfrm>
          <a:prstGeom prst="rect">
            <a:avLst/>
          </a:prstGeom>
          <a:noFill/>
        </p:spPr>
        <p:txBody>
          <a:bodyPr wrap="square" rtlCol="0">
            <a:spAutoFit/>
          </a:bodyPr>
          <a:lstStyle/>
          <a:p>
            <a:pPr algn="ctr"/>
            <a:r>
              <a:rPr lang="en-US" sz="800" dirty="0" smtClean="0"/>
              <a:t>Anna </a:t>
            </a:r>
            <a:r>
              <a:rPr lang="en-US" sz="800" dirty="0" err="1" smtClean="0"/>
              <a:t>Rukko</a:t>
            </a:r>
            <a:r>
              <a:rPr lang="en-US" sz="800" dirty="0" smtClean="0"/>
              <a:t>, 2015 YWPA Awardee at the 2016 Zonta International Convention in Nice, France</a:t>
            </a:r>
            <a:endParaRPr lang="en-US" sz="800" dirty="0"/>
          </a:p>
        </p:txBody>
      </p:sp>
      <p:sp>
        <p:nvSpPr>
          <p:cNvPr id="4" name="TextBox 3"/>
          <p:cNvSpPr txBox="1"/>
          <p:nvPr/>
        </p:nvSpPr>
        <p:spPr>
          <a:xfrm>
            <a:off x="4114800" y="2038350"/>
            <a:ext cx="3429000" cy="1938992"/>
          </a:xfrm>
          <a:prstGeom prst="rect">
            <a:avLst/>
          </a:prstGeom>
          <a:noFill/>
        </p:spPr>
        <p:txBody>
          <a:bodyPr wrap="square" rtlCol="0">
            <a:spAutoFit/>
          </a:bodyPr>
          <a:lstStyle/>
          <a:p>
            <a:r>
              <a:rPr lang="en-US" sz="1500" i="1" dirty="0" smtClean="0"/>
              <a:t>“I thank you, </a:t>
            </a:r>
            <a:r>
              <a:rPr lang="en-US" sz="1500" i="1" dirty="0" err="1" smtClean="0"/>
              <a:t>Zontians</a:t>
            </a:r>
            <a:r>
              <a:rPr lang="en-US" sz="1500" i="1" dirty="0" smtClean="0"/>
              <a:t>, for the </a:t>
            </a:r>
          </a:p>
          <a:p>
            <a:r>
              <a:rPr lang="en-US" sz="1500" i="1" dirty="0" smtClean="0"/>
              <a:t>International Young Women in </a:t>
            </a:r>
          </a:p>
          <a:p>
            <a:r>
              <a:rPr lang="en-US" sz="1500" i="1" dirty="0" smtClean="0"/>
              <a:t>Public Affairs Award. It means a lot </a:t>
            </a:r>
          </a:p>
          <a:p>
            <a:r>
              <a:rPr lang="en-US" sz="1500" i="1" dirty="0" smtClean="0"/>
              <a:t>for me. Its significance is not only to </a:t>
            </a:r>
          </a:p>
          <a:p>
            <a:r>
              <a:rPr lang="en-US" sz="1500" i="1" dirty="0"/>
              <a:t>f</a:t>
            </a:r>
            <a:r>
              <a:rPr lang="en-US" sz="1500" i="1" dirty="0" smtClean="0"/>
              <a:t>ocus on what I have done, but to </a:t>
            </a:r>
          </a:p>
          <a:p>
            <a:r>
              <a:rPr lang="en-US" sz="1500" i="1" dirty="0"/>
              <a:t>e</a:t>
            </a:r>
            <a:r>
              <a:rPr lang="en-US" sz="1500" i="1" dirty="0" smtClean="0"/>
              <a:t>ncourage me, a young woman, to </a:t>
            </a:r>
          </a:p>
          <a:p>
            <a:r>
              <a:rPr lang="en-US" sz="1500" i="1" dirty="0"/>
              <a:t>g</a:t>
            </a:r>
            <a:r>
              <a:rPr lang="en-US" sz="1500" i="1" dirty="0" smtClean="0"/>
              <a:t>o on and achieve more and to work </a:t>
            </a:r>
          </a:p>
          <a:p>
            <a:r>
              <a:rPr lang="en-US" sz="1500" i="1" dirty="0"/>
              <a:t>h</a:t>
            </a:r>
            <a:r>
              <a:rPr lang="en-US" sz="1500" i="1" dirty="0" smtClean="0"/>
              <a:t>arder for important issues.” </a:t>
            </a:r>
            <a:endParaRPr lang="en-US" sz="1500" i="1" dirty="0"/>
          </a:p>
        </p:txBody>
      </p:sp>
      <p:pic>
        <p:nvPicPr>
          <p:cNvPr id="1026" name="Picture 2" descr="\\zontainternational.sharepoint.com@SSL\DavWWWRoot\convention2016\Shared Documents\Photos from Photographer\Business Sessions and Flags\GaelDoublet_160704_436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310" t="8719" r="41483" b="43865"/>
          <a:stretch/>
        </p:blipFill>
        <p:spPr bwMode="auto">
          <a:xfrm>
            <a:off x="1626901" y="1860469"/>
            <a:ext cx="1604899" cy="278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15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82880" y="1204458"/>
            <a:ext cx="4160520" cy="4034291"/>
          </a:xfrm>
        </p:spPr>
        <p:txBody>
          <a:bodyPr>
            <a:normAutofit fontScale="92500" lnSpcReduction="20000"/>
          </a:bodyPr>
          <a:lstStyle/>
          <a:p>
            <a:r>
              <a:rPr lang="en-US" sz="2200" dirty="0" smtClean="0"/>
              <a:t>Fully funded pilot program</a:t>
            </a:r>
            <a:endParaRPr lang="en-US" sz="2200" dirty="0"/>
          </a:p>
          <a:p>
            <a:endParaRPr lang="en-US" sz="2200" dirty="0" smtClean="0"/>
          </a:p>
          <a:p>
            <a:r>
              <a:rPr lang="en-US" sz="2200" dirty="0" smtClean="0"/>
              <a:t>Awarded once </a:t>
            </a:r>
            <a:r>
              <a:rPr lang="en-US" sz="2200" dirty="0"/>
              <a:t>in the </a:t>
            </a:r>
            <a:r>
              <a:rPr lang="en-US" sz="2200" dirty="0" smtClean="0"/>
              <a:t>2018-2020 Biennium </a:t>
            </a:r>
          </a:p>
          <a:p>
            <a:endParaRPr lang="en-US" sz="2200" dirty="0" smtClean="0"/>
          </a:p>
          <a:p>
            <a:r>
              <a:rPr lang="en-US" sz="2200" dirty="0" smtClean="0"/>
              <a:t>Club</a:t>
            </a:r>
            <a:r>
              <a:rPr lang="en-US" sz="2200" dirty="0"/>
              <a:t>: </a:t>
            </a:r>
            <a:r>
              <a:rPr lang="en-US" sz="2200" dirty="0" smtClean="0"/>
              <a:t>club </a:t>
            </a:r>
            <a:r>
              <a:rPr lang="en-US" sz="2200" dirty="0"/>
              <a:t>award and amount determined by club </a:t>
            </a:r>
            <a:endParaRPr lang="en-US" sz="2200" dirty="0" smtClean="0"/>
          </a:p>
          <a:p>
            <a:endParaRPr lang="en-US" sz="2200" dirty="0" smtClean="0"/>
          </a:p>
          <a:p>
            <a:r>
              <a:rPr lang="en-US" sz="2200" dirty="0" smtClean="0"/>
              <a:t>District/Region</a:t>
            </a:r>
            <a:r>
              <a:rPr lang="en-US" sz="2200" dirty="0"/>
              <a:t>: 32 scholarships, US$2,000 each </a:t>
            </a:r>
            <a:endParaRPr lang="en-US" sz="2200" dirty="0" smtClean="0"/>
          </a:p>
          <a:p>
            <a:endParaRPr lang="en-US" sz="2200" dirty="0"/>
          </a:p>
          <a:p>
            <a:r>
              <a:rPr lang="en-US" sz="2200" dirty="0" smtClean="0"/>
              <a:t>International</a:t>
            </a:r>
            <a:r>
              <a:rPr lang="en-US" sz="2200" dirty="0"/>
              <a:t>: 6 scholarships, US$8,000 each </a:t>
            </a:r>
            <a:endParaRPr lang="en-US" sz="2200" dirty="0" smtClean="0"/>
          </a:p>
          <a:p>
            <a:pPr marL="0" indent="0">
              <a:buNone/>
            </a:pPr>
            <a:endParaRPr lang="en-US" sz="1400" dirty="0"/>
          </a:p>
        </p:txBody>
      </p:sp>
      <p:sp>
        <p:nvSpPr>
          <p:cNvPr id="2" name="Title 1"/>
          <p:cNvSpPr>
            <a:spLocks noGrp="1"/>
          </p:cNvSpPr>
          <p:nvPr>
            <p:ph type="title"/>
          </p:nvPr>
        </p:nvSpPr>
        <p:spPr/>
        <p:txBody>
          <a:bodyPr>
            <a:normAutofit/>
          </a:bodyPr>
          <a:lstStyle/>
          <a:p>
            <a:r>
              <a:rPr lang="en-US" dirty="0" smtClean="0"/>
              <a:t>Women in Technology Scholarship</a:t>
            </a:r>
            <a:endParaRPr lang="en-US" dirty="0"/>
          </a:p>
        </p:txBody>
      </p:sp>
      <p:pic>
        <p:nvPicPr>
          <p:cNvPr id="4" name="Content Placeholder 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1359789"/>
            <a:ext cx="4316413" cy="2933481"/>
          </a:xfrm>
        </p:spPr>
      </p:pic>
      <p:sp>
        <p:nvSpPr>
          <p:cNvPr id="8" name="TextBox 7"/>
          <p:cNvSpPr txBox="1"/>
          <p:nvPr/>
        </p:nvSpPr>
        <p:spPr>
          <a:xfrm>
            <a:off x="4606986" y="4108604"/>
            <a:ext cx="841897" cy="184666"/>
          </a:xfrm>
          <a:prstGeom prst="rect">
            <a:avLst/>
          </a:prstGeom>
          <a:noFill/>
        </p:spPr>
        <p:txBody>
          <a:bodyPr wrap="none" rtlCol="0">
            <a:spAutoFit/>
          </a:bodyPr>
          <a:lstStyle/>
          <a:p>
            <a:r>
              <a:rPr lang="en-US" sz="600" dirty="0" smtClean="0">
                <a:solidFill>
                  <a:schemeClr val="bg1"/>
                </a:solidFill>
              </a:rPr>
              <a:t>wocintechchat.com</a:t>
            </a:r>
            <a:endParaRPr lang="en-US" sz="600" dirty="0">
              <a:solidFill>
                <a:schemeClr val="bg1"/>
              </a:solidFill>
            </a:endParaRPr>
          </a:p>
        </p:txBody>
      </p:sp>
    </p:spTree>
    <p:extLst>
      <p:ext uri="{BB962C8B-B14F-4D97-AF65-F5344CB8AC3E}">
        <p14:creationId xmlns:p14="http://schemas.microsoft.com/office/powerpoint/2010/main" val="3296738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521572" y="1373286"/>
            <a:ext cx="2563318" cy="2854127"/>
          </a:xfrm>
        </p:spPr>
      </p:pic>
      <p:sp>
        <p:nvSpPr>
          <p:cNvPr id="3" name="Text Placeholder 2"/>
          <p:cNvSpPr>
            <a:spLocks noGrp="1"/>
          </p:cNvSpPr>
          <p:nvPr>
            <p:ph type="body" sz="quarter" idx="11"/>
          </p:nvPr>
        </p:nvSpPr>
        <p:spPr/>
        <p:txBody>
          <a:bodyPr>
            <a:normAutofit fontScale="55000" lnSpcReduction="20000"/>
          </a:bodyPr>
          <a:lstStyle/>
          <a:p>
            <a:pPr marL="0" indent="0">
              <a:buNone/>
            </a:pPr>
            <a:r>
              <a:rPr lang="en-US" b="1" dirty="0" smtClean="0"/>
              <a:t>What </a:t>
            </a:r>
            <a:r>
              <a:rPr lang="en-US" b="1" dirty="0"/>
              <a:t>is a legacy gift?</a:t>
            </a:r>
            <a:endParaRPr lang="en-US" dirty="0"/>
          </a:p>
          <a:p>
            <a:pPr marL="0" indent="0">
              <a:buNone/>
            </a:pPr>
            <a:r>
              <a:rPr lang="en-US" dirty="0" smtClean="0"/>
              <a:t>A legacy, or planned gift, is a </a:t>
            </a:r>
            <a:r>
              <a:rPr lang="en-US" dirty="0"/>
              <a:t>provision to leave part of your estate to the Zonta International </a:t>
            </a:r>
            <a:r>
              <a:rPr lang="en-US" dirty="0" smtClean="0"/>
              <a:t>Foundation. It </a:t>
            </a:r>
            <a:r>
              <a:rPr lang="en-US" dirty="0"/>
              <a:t>can be a bequest of a specific amount, a percent of your assets, a life insurance policy, stocks, annuities or other financial instruments. </a:t>
            </a:r>
          </a:p>
          <a:p>
            <a:pPr marL="0" indent="0">
              <a:buNone/>
            </a:pPr>
            <a:endParaRPr lang="en-US" b="1" dirty="0" smtClean="0"/>
          </a:p>
          <a:p>
            <a:pPr marL="0" indent="0">
              <a:buNone/>
            </a:pPr>
            <a:r>
              <a:rPr lang="en-US" b="1" dirty="0" smtClean="0"/>
              <a:t>2018-2020 Goal</a:t>
            </a:r>
            <a:endParaRPr lang="en-US" dirty="0"/>
          </a:p>
          <a:p>
            <a:pPr marL="0" indent="0">
              <a:buNone/>
            </a:pPr>
            <a:r>
              <a:rPr lang="en-US" dirty="0" smtClean="0"/>
              <a:t>At least </a:t>
            </a:r>
            <a:r>
              <a:rPr lang="en-US" dirty="0"/>
              <a:t>150 new society members during the </a:t>
            </a:r>
            <a:r>
              <a:rPr lang="en-US" dirty="0" smtClean="0"/>
              <a:t>Centennial </a:t>
            </a:r>
            <a:r>
              <a:rPr lang="en-US" dirty="0"/>
              <a:t>Anniversary Biennium. </a:t>
            </a:r>
            <a:endParaRPr lang="en-US" dirty="0" smtClean="0"/>
          </a:p>
          <a:p>
            <a:endParaRPr lang="en-US" b="1" dirty="0"/>
          </a:p>
          <a:p>
            <a:pPr marL="0" indent="0">
              <a:buNone/>
            </a:pPr>
            <a:endParaRPr lang="en-US" dirty="0"/>
          </a:p>
          <a:p>
            <a:pPr marL="0" indent="0" algn="ctr">
              <a:buNone/>
            </a:pPr>
            <a:r>
              <a:rPr lang="en-US" b="1" dirty="0" smtClean="0"/>
              <a:t>Would you like to reserve your place in </a:t>
            </a:r>
            <a:r>
              <a:rPr lang="en-US" b="1" dirty="0" err="1" smtClean="0"/>
              <a:t>Zonta’s</a:t>
            </a:r>
            <a:r>
              <a:rPr lang="en-US" b="1" dirty="0" smtClean="0"/>
              <a:t> future?</a:t>
            </a:r>
            <a:endParaRPr lang="en-US" dirty="0"/>
          </a:p>
        </p:txBody>
      </p:sp>
      <p:sp>
        <p:nvSpPr>
          <p:cNvPr id="4" name="Title 3"/>
          <p:cNvSpPr>
            <a:spLocks noGrp="1"/>
          </p:cNvSpPr>
          <p:nvPr>
            <p:ph type="title"/>
          </p:nvPr>
        </p:nvSpPr>
        <p:spPr/>
        <p:txBody>
          <a:bodyPr/>
          <a:lstStyle/>
          <a:p>
            <a:r>
              <a:rPr lang="en-US" dirty="0"/>
              <a:t>Mary E. Jenkins 1919 Society</a:t>
            </a:r>
          </a:p>
        </p:txBody>
      </p:sp>
    </p:spTree>
    <p:extLst>
      <p:ext uri="{BB962C8B-B14F-4D97-AF65-F5344CB8AC3E}">
        <p14:creationId xmlns:p14="http://schemas.microsoft.com/office/powerpoint/2010/main" val="1433786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Centennial Anniversary Grants</a:t>
            </a:r>
            <a:endParaRPr lang="en-US" dirty="0"/>
          </a:p>
        </p:txBody>
      </p:sp>
      <p:sp>
        <p:nvSpPr>
          <p:cNvPr id="3" name="Content Placeholder 2"/>
          <p:cNvSpPr>
            <a:spLocks noGrp="1"/>
          </p:cNvSpPr>
          <p:nvPr>
            <p:ph sz="half" idx="2"/>
          </p:nvPr>
        </p:nvSpPr>
        <p:spPr/>
        <p:txBody>
          <a:bodyPr>
            <a:normAutofit fontScale="77500" lnSpcReduction="20000"/>
          </a:bodyPr>
          <a:lstStyle/>
          <a:p>
            <a:r>
              <a:rPr lang="en-US" dirty="0"/>
              <a:t>O</a:t>
            </a:r>
            <a:r>
              <a:rPr lang="en-US" dirty="0" smtClean="0"/>
              <a:t>pportunity to increase the impact of </a:t>
            </a:r>
            <a:r>
              <a:rPr lang="en-US" dirty="0"/>
              <a:t>Zonta clubs working with </a:t>
            </a:r>
            <a:r>
              <a:rPr lang="en-US" dirty="0" smtClean="0"/>
              <a:t>partner organizations </a:t>
            </a:r>
            <a:r>
              <a:rPr lang="en-US" dirty="0"/>
              <a:t>to </a:t>
            </a:r>
            <a:r>
              <a:rPr lang="en-US" dirty="0" smtClean="0"/>
              <a:t>improve </a:t>
            </a:r>
            <a:r>
              <a:rPr lang="en-US" dirty="0"/>
              <a:t>women’s and girls’ </a:t>
            </a:r>
            <a:r>
              <a:rPr lang="en-US" dirty="0" smtClean="0"/>
              <a:t>lives locally</a:t>
            </a:r>
          </a:p>
          <a:p>
            <a:endParaRPr lang="en-US" dirty="0"/>
          </a:p>
          <a:p>
            <a:r>
              <a:rPr lang="en-US" dirty="0" smtClean="0"/>
              <a:t>Increases the visibility of club projects and strengthens </a:t>
            </a:r>
            <a:r>
              <a:rPr lang="en-US" dirty="0"/>
              <a:t>the link between </a:t>
            </a:r>
            <a:r>
              <a:rPr lang="en-US" dirty="0" err="1"/>
              <a:t>Zonta’s</a:t>
            </a:r>
            <a:r>
              <a:rPr lang="en-US" dirty="0"/>
              <a:t> </a:t>
            </a:r>
            <a:r>
              <a:rPr lang="en-US" dirty="0" smtClean="0"/>
              <a:t>local and </a:t>
            </a:r>
            <a:r>
              <a:rPr lang="en-US" dirty="0"/>
              <a:t>international </a:t>
            </a:r>
            <a:r>
              <a:rPr lang="en-US" dirty="0" smtClean="0"/>
              <a:t>levels</a:t>
            </a:r>
          </a:p>
          <a:p>
            <a:pPr marL="0" indent="0">
              <a:buNone/>
            </a:pPr>
            <a:endParaRPr lang="en-US" dirty="0"/>
          </a:p>
          <a:p>
            <a:r>
              <a:rPr lang="en-US" dirty="0" smtClean="0"/>
              <a:t>Funded by the Rose Fund</a:t>
            </a:r>
            <a:endParaRPr lang="en-US" dirty="0"/>
          </a:p>
          <a:p>
            <a:pPr marL="0" indent="0">
              <a:buNone/>
            </a:pPr>
            <a:endParaRPr lang="en-US" dirty="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8260" y="287139"/>
            <a:ext cx="1981200" cy="191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199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605"/>
            <a:ext cx="7638288" cy="5098290"/>
          </a:xfrm>
          <a:prstGeom prst="rect">
            <a:avLst/>
          </a:prstGeom>
        </p:spPr>
      </p:pic>
    </p:spTree>
    <p:extLst>
      <p:ext uri="{BB962C8B-B14F-4D97-AF65-F5344CB8AC3E}">
        <p14:creationId xmlns:p14="http://schemas.microsoft.com/office/powerpoint/2010/main" val="3269890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Campaigns and Giving Opportunities</a:t>
            </a:r>
          </a:p>
        </p:txBody>
      </p:sp>
      <p:sp>
        <p:nvSpPr>
          <p:cNvPr id="3" name="Text Placeholder 2"/>
          <p:cNvSpPr>
            <a:spLocks noGrp="1"/>
          </p:cNvSpPr>
          <p:nvPr>
            <p:ph type="body" sz="quarter" idx="11"/>
          </p:nvPr>
        </p:nvSpPr>
        <p:spPr/>
        <p:txBody>
          <a:bodyPr>
            <a:normAutofit fontScale="85000" lnSpcReduction="20000"/>
          </a:bodyPr>
          <a:lstStyle/>
          <a:p>
            <a:r>
              <a:rPr lang="en-US" dirty="0" err="1" smtClean="0"/>
              <a:t>Zonta’s</a:t>
            </a:r>
            <a:r>
              <a:rPr lang="en-US" dirty="0" smtClean="0"/>
              <a:t> Birthday (8 November)</a:t>
            </a:r>
          </a:p>
          <a:p>
            <a:r>
              <a:rPr lang="en-US" dirty="0" smtClean="0"/>
              <a:t>Zonta Says NO to Violence Against Women Campaign (25 November – 10 December)</a:t>
            </a:r>
          </a:p>
          <a:p>
            <a:r>
              <a:rPr lang="en-US" dirty="0" smtClean="0"/>
              <a:t>Zonta Rose Day/International Women’s Day (8 March)</a:t>
            </a:r>
          </a:p>
          <a:p>
            <a:r>
              <a:rPr lang="en-US" dirty="0" smtClean="0"/>
              <a:t>Annual Report recognition/end of fiscal year (31 May)</a:t>
            </a:r>
          </a:p>
          <a:p>
            <a:r>
              <a:rPr lang="en-US" dirty="0" smtClean="0"/>
              <a:t>Convention recognition (30 April 2020)</a:t>
            </a:r>
          </a:p>
          <a:p>
            <a:r>
              <a:rPr lang="en-US" dirty="0" smtClean="0"/>
              <a:t>Celebrating successful events or milestone anniversaries</a:t>
            </a:r>
          </a:p>
          <a:p>
            <a:r>
              <a:rPr lang="en-US" dirty="0" smtClean="0"/>
              <a:t>Memorials when </a:t>
            </a:r>
            <a:r>
              <a:rPr lang="en-US" dirty="0" err="1" smtClean="0"/>
              <a:t>Zontians</a:t>
            </a:r>
            <a:r>
              <a:rPr lang="en-US" dirty="0" smtClean="0"/>
              <a:t> pass away</a:t>
            </a:r>
            <a:endParaRPr lang="en-US" dirty="0"/>
          </a:p>
        </p:txBody>
      </p:sp>
    </p:spTree>
    <p:extLst>
      <p:ext uri="{BB962C8B-B14F-4D97-AF65-F5344CB8AC3E}">
        <p14:creationId xmlns:p14="http://schemas.microsoft.com/office/powerpoint/2010/main" val="506141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chor="ctr"/>
          <a:lstStyle/>
          <a:p>
            <a:pPr marL="0" indent="0" algn="ctr">
              <a:buNone/>
            </a:pPr>
            <a:r>
              <a:rPr lang="en-US" dirty="0" smtClean="0"/>
              <a:t>Meet </a:t>
            </a:r>
            <a:r>
              <a:rPr lang="en-US" dirty="0" err="1" smtClean="0"/>
              <a:t>Herisoa</a:t>
            </a:r>
            <a:r>
              <a:rPr lang="en-US" dirty="0" smtClean="0"/>
              <a:t> </a:t>
            </a:r>
            <a:r>
              <a:rPr lang="en-US" dirty="0"/>
              <a:t>from Madagascar</a:t>
            </a:r>
          </a:p>
        </p:txBody>
      </p:sp>
      <p:sp>
        <p:nvSpPr>
          <p:cNvPr id="4" name="Title 3"/>
          <p:cNvSpPr>
            <a:spLocks noGrp="1"/>
          </p:cNvSpPr>
          <p:nvPr>
            <p:ph type="title"/>
          </p:nvPr>
        </p:nvSpPr>
        <p:spPr/>
        <p:txBody>
          <a:bodyPr/>
          <a:lstStyle/>
          <a:p>
            <a:pPr algn="ctr"/>
            <a:r>
              <a:rPr lang="en-US" dirty="0" smtClean="0"/>
              <a:t>Your Gift Makes a Lasting Difference</a:t>
            </a:r>
            <a:endParaRPr lang="en-US" dirty="0"/>
          </a:p>
        </p:txBody>
      </p:sp>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267200" y="1352550"/>
            <a:ext cx="4457701" cy="2971800"/>
          </a:xfrm>
        </p:spPr>
      </p:pic>
      <p:sp>
        <p:nvSpPr>
          <p:cNvPr id="7" name="TextBox 6"/>
          <p:cNvSpPr txBox="1"/>
          <p:nvPr/>
        </p:nvSpPr>
        <p:spPr>
          <a:xfrm>
            <a:off x="4190999" y="4175760"/>
            <a:ext cx="1633781" cy="184666"/>
          </a:xfrm>
          <a:prstGeom prst="rect">
            <a:avLst/>
          </a:prstGeom>
          <a:noFill/>
        </p:spPr>
        <p:txBody>
          <a:bodyPr wrap="none" rtlCol="0">
            <a:spAutoFit/>
          </a:bodyPr>
          <a:lstStyle/>
          <a:p>
            <a:r>
              <a:rPr lang="en-US" sz="600" dirty="0" smtClean="0">
                <a:solidFill>
                  <a:schemeClr val="bg1">
                    <a:lumMod val="65000"/>
                  </a:schemeClr>
                </a:solidFill>
              </a:rPr>
              <a:t>UNICEF </a:t>
            </a:r>
            <a:r>
              <a:rPr lang="en-US" sz="600" dirty="0">
                <a:solidFill>
                  <a:schemeClr val="bg1">
                    <a:lumMod val="65000"/>
                  </a:schemeClr>
                </a:solidFill>
              </a:rPr>
              <a:t>Madagascar/2017/</a:t>
            </a:r>
            <a:r>
              <a:rPr lang="en-US" sz="600" dirty="0" err="1">
                <a:solidFill>
                  <a:schemeClr val="bg1">
                    <a:lumMod val="65000"/>
                  </a:schemeClr>
                </a:solidFill>
              </a:rPr>
              <a:t>Abela</a:t>
            </a:r>
            <a:r>
              <a:rPr lang="en-US" sz="600" dirty="0">
                <a:solidFill>
                  <a:schemeClr val="bg1">
                    <a:lumMod val="65000"/>
                  </a:schemeClr>
                </a:solidFill>
              </a:rPr>
              <a:t> </a:t>
            </a:r>
            <a:r>
              <a:rPr lang="en-US" sz="600" dirty="0" smtClean="0">
                <a:solidFill>
                  <a:schemeClr val="bg1">
                    <a:lumMod val="65000"/>
                  </a:schemeClr>
                </a:solidFill>
              </a:rPr>
              <a:t>Ralavita</a:t>
            </a:r>
            <a:endParaRPr lang="en-US" sz="600" dirty="0">
              <a:solidFill>
                <a:schemeClr val="bg1">
                  <a:lumMod val="65000"/>
                </a:schemeClr>
              </a:solidFill>
            </a:endParaRPr>
          </a:p>
        </p:txBody>
      </p:sp>
    </p:spTree>
    <p:extLst>
      <p:ext uri="{BB962C8B-B14F-4D97-AF65-F5344CB8AC3E}">
        <p14:creationId xmlns:p14="http://schemas.microsoft.com/office/powerpoint/2010/main" val="1939689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465" y="1957614"/>
            <a:ext cx="5781070" cy="2353317"/>
          </a:xfrm>
          <a:prstGeom prst="rect">
            <a:avLst/>
          </a:prstGeom>
        </p:spPr>
      </p:pic>
      <p:sp>
        <p:nvSpPr>
          <p:cNvPr id="4" name="Rectangle 3"/>
          <p:cNvSpPr/>
          <p:nvPr/>
        </p:nvSpPr>
        <p:spPr>
          <a:xfrm>
            <a:off x="8077200" y="4095750"/>
            <a:ext cx="1066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309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77500" lnSpcReduction="20000"/>
          </a:bodyPr>
          <a:lstStyle/>
          <a:p>
            <a:r>
              <a:rPr lang="en-US" sz="2400" dirty="0"/>
              <a:t>Funds the charitable and education programs of Zonta International.</a:t>
            </a:r>
          </a:p>
          <a:p>
            <a:endParaRPr lang="en-US" sz="2400" dirty="0"/>
          </a:p>
          <a:p>
            <a:r>
              <a:rPr lang="en-US" sz="2400" dirty="0"/>
              <a:t>Contributions go entirely to program support and implementation.</a:t>
            </a:r>
          </a:p>
          <a:p>
            <a:endParaRPr lang="en-US" sz="2400" dirty="0"/>
          </a:p>
          <a:p>
            <a:r>
              <a:rPr lang="en-US" sz="2400" dirty="0"/>
              <a:t>Zonta </a:t>
            </a:r>
            <a:r>
              <a:rPr lang="en-US" sz="2400" dirty="0" smtClean="0"/>
              <a:t>International membership </a:t>
            </a:r>
            <a:r>
              <a:rPr lang="en-US" sz="2400" dirty="0"/>
              <a:t>dues support </a:t>
            </a:r>
            <a:r>
              <a:rPr lang="en-US" sz="2400" dirty="0" smtClean="0"/>
              <a:t>Zonta International Foundation </a:t>
            </a:r>
            <a:r>
              <a:rPr lang="en-US" sz="2400" dirty="0"/>
              <a:t>operating expenses. </a:t>
            </a:r>
          </a:p>
        </p:txBody>
      </p:sp>
      <p:sp>
        <p:nvSpPr>
          <p:cNvPr id="4" name="Title 3"/>
          <p:cNvSpPr>
            <a:spLocks noGrp="1"/>
          </p:cNvSpPr>
          <p:nvPr>
            <p:ph type="title"/>
          </p:nvPr>
        </p:nvSpPr>
        <p:spPr/>
        <p:txBody>
          <a:bodyPr/>
          <a:lstStyle/>
          <a:p>
            <a:r>
              <a:rPr lang="en-US" dirty="0"/>
              <a:t>Zonta International Foundation Funding</a:t>
            </a:r>
          </a:p>
        </p:txBody>
      </p:sp>
      <p:sp>
        <p:nvSpPr>
          <p:cNvPr id="3" name="Oval 2"/>
          <p:cNvSpPr/>
          <p:nvPr/>
        </p:nvSpPr>
        <p:spPr>
          <a:xfrm>
            <a:off x="516764" y="1504950"/>
            <a:ext cx="1676400" cy="1676400"/>
          </a:xfrm>
          <a:prstGeom prst="ellipse">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Zonta </a:t>
            </a:r>
          </a:p>
          <a:p>
            <a:pPr algn="ctr"/>
            <a:r>
              <a:rPr lang="en-US" b="1" dirty="0" smtClean="0"/>
              <a:t>Clubs</a:t>
            </a:r>
            <a:endParaRPr lang="en-US" b="1" dirty="0"/>
          </a:p>
        </p:txBody>
      </p:sp>
      <p:sp>
        <p:nvSpPr>
          <p:cNvPr id="5" name="Oval 4"/>
          <p:cNvSpPr/>
          <p:nvPr/>
        </p:nvSpPr>
        <p:spPr>
          <a:xfrm>
            <a:off x="522988" y="3105150"/>
            <a:ext cx="1676400" cy="1676400"/>
          </a:xfrm>
          <a:prstGeom prst="ellipse">
            <a:avLst/>
          </a:prstGeom>
          <a:solidFill>
            <a:srgbClr val="802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b="1" dirty="0" smtClean="0"/>
              <a:t>Zonta Members</a:t>
            </a:r>
            <a:endParaRPr lang="en-US" sz="1750" b="1" dirty="0"/>
          </a:p>
        </p:txBody>
      </p:sp>
      <p:sp>
        <p:nvSpPr>
          <p:cNvPr id="6" name="Oval 5"/>
          <p:cNvSpPr/>
          <p:nvPr/>
        </p:nvSpPr>
        <p:spPr>
          <a:xfrm>
            <a:off x="1981200" y="361950"/>
            <a:ext cx="1676400" cy="1652006"/>
          </a:xfrm>
          <a:prstGeom prst="ellipse">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Friends of Zonta </a:t>
            </a:r>
            <a:endParaRPr lang="en-US" b="1" dirty="0"/>
          </a:p>
        </p:txBody>
      </p:sp>
    </p:spTree>
    <p:extLst>
      <p:ext uri="{BB962C8B-B14F-4D97-AF65-F5344CB8AC3E}">
        <p14:creationId xmlns:p14="http://schemas.microsoft.com/office/powerpoint/2010/main" val="4014773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lnSpcReduction="10000"/>
          </a:bodyPr>
          <a:lstStyle/>
          <a:p>
            <a:pPr marL="0" indent="0">
              <a:buNone/>
            </a:pPr>
            <a:r>
              <a:rPr lang="en-US" sz="1800" dirty="0" smtClean="0"/>
              <a:t>Ending Child Marriage </a:t>
            </a:r>
          </a:p>
          <a:p>
            <a:r>
              <a:rPr lang="en-US" sz="1400" dirty="0" smtClean="0"/>
              <a:t>$2 million funding for programming in 12 countries</a:t>
            </a:r>
          </a:p>
          <a:p>
            <a:pPr marL="0" indent="0">
              <a:buNone/>
            </a:pPr>
            <a:r>
              <a:rPr lang="en-US" sz="1800" dirty="0" smtClean="0"/>
              <a:t>Education Program Updates </a:t>
            </a:r>
          </a:p>
          <a:p>
            <a:r>
              <a:rPr lang="en-US" sz="1400" dirty="0" smtClean="0"/>
              <a:t>Jane </a:t>
            </a:r>
            <a:r>
              <a:rPr lang="en-US" sz="1400" dirty="0"/>
              <a:t>M. </a:t>
            </a:r>
            <a:r>
              <a:rPr lang="en-US" sz="1400" dirty="0" err="1"/>
              <a:t>Klausman</a:t>
            </a:r>
            <a:r>
              <a:rPr lang="en-US" sz="1400" dirty="0"/>
              <a:t> Women in Business </a:t>
            </a:r>
            <a:r>
              <a:rPr lang="en-US" sz="1400" dirty="0" smtClean="0"/>
              <a:t>scholarships and Young </a:t>
            </a:r>
            <a:r>
              <a:rPr lang="en-US" sz="1400" dirty="0"/>
              <a:t>Women in Public Affairs </a:t>
            </a:r>
            <a:r>
              <a:rPr lang="en-US" sz="1400" dirty="0" smtClean="0"/>
              <a:t>awards will be paid for by money donated in this biennium and already existing funds that we put to good use</a:t>
            </a:r>
          </a:p>
          <a:p>
            <a:r>
              <a:rPr lang="en-US" sz="1400" dirty="0" smtClean="0"/>
              <a:t>Pilot project: Women </a:t>
            </a:r>
            <a:r>
              <a:rPr lang="en-US" sz="1400" dirty="0"/>
              <a:t>in Technology </a:t>
            </a:r>
            <a:r>
              <a:rPr lang="en-US" sz="1400" dirty="0" smtClean="0"/>
              <a:t>Scholarships</a:t>
            </a:r>
          </a:p>
          <a:p>
            <a:pPr marL="0" indent="0">
              <a:buNone/>
            </a:pPr>
            <a:r>
              <a:rPr lang="en-US" sz="1800" dirty="0" smtClean="0"/>
              <a:t>Mary E. Jenkins 1919 Society Update</a:t>
            </a:r>
          </a:p>
          <a:p>
            <a:r>
              <a:rPr lang="en-US" sz="1400" dirty="0" smtClean="0"/>
              <a:t>We will promote the opportunity and the </a:t>
            </a:r>
            <a:r>
              <a:rPr lang="en-US" sz="1400" dirty="0"/>
              <a:t>value of donating </a:t>
            </a:r>
            <a:r>
              <a:rPr lang="en-US" sz="1400" dirty="0" smtClean="0"/>
              <a:t>high-impact legacy </a:t>
            </a:r>
            <a:r>
              <a:rPr lang="en-US" sz="1400" dirty="0"/>
              <a:t>gifts. </a:t>
            </a:r>
            <a:endParaRPr lang="en-US" sz="1400" dirty="0" smtClean="0"/>
          </a:p>
          <a:p>
            <a:endParaRPr lang="en-US" sz="1800" dirty="0"/>
          </a:p>
        </p:txBody>
      </p:sp>
      <p:sp>
        <p:nvSpPr>
          <p:cNvPr id="4" name="Title 3"/>
          <p:cNvSpPr>
            <a:spLocks noGrp="1"/>
          </p:cNvSpPr>
          <p:nvPr>
            <p:ph type="title"/>
          </p:nvPr>
        </p:nvSpPr>
        <p:spPr/>
        <p:txBody>
          <a:bodyPr/>
          <a:lstStyle/>
          <a:p>
            <a:r>
              <a:rPr lang="en-US" dirty="0" smtClean="0"/>
              <a:t>What Is New This Biennium?</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38149"/>
            <a:ext cx="1796959" cy="173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38150"/>
            <a:ext cx="2020487" cy="173648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2201303"/>
            <a:ext cx="3872081" cy="2623376"/>
          </a:xfrm>
          <a:prstGeom prst="rect">
            <a:avLst/>
          </a:prstGeom>
        </p:spPr>
      </p:pic>
      <p:sp>
        <p:nvSpPr>
          <p:cNvPr id="5" name="TextBox 4"/>
          <p:cNvSpPr txBox="1"/>
          <p:nvPr/>
        </p:nvSpPr>
        <p:spPr>
          <a:xfrm>
            <a:off x="4968667" y="4673135"/>
            <a:ext cx="1600200" cy="184666"/>
          </a:xfrm>
          <a:prstGeom prst="rect">
            <a:avLst/>
          </a:prstGeom>
          <a:noFill/>
        </p:spPr>
        <p:txBody>
          <a:bodyPr wrap="square" rtlCol="0">
            <a:spAutoFit/>
          </a:bodyPr>
          <a:lstStyle/>
          <a:p>
            <a:r>
              <a:rPr lang="en-US" sz="600" dirty="0" smtClean="0">
                <a:solidFill>
                  <a:schemeClr val="bg1"/>
                </a:solidFill>
              </a:rPr>
              <a:t>Courtesy of UNICEF</a:t>
            </a:r>
            <a:endParaRPr lang="en-US" sz="600" dirty="0">
              <a:solidFill>
                <a:schemeClr val="bg1"/>
              </a:solidFill>
            </a:endParaRPr>
          </a:p>
        </p:txBody>
      </p:sp>
    </p:spTree>
    <p:extLst>
      <p:ext uri="{BB962C8B-B14F-4D97-AF65-F5344CB8AC3E}">
        <p14:creationId xmlns:p14="http://schemas.microsoft.com/office/powerpoint/2010/main" val="3004092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2018-2020 Fundraising Goal</a:t>
            </a:r>
          </a:p>
        </p:txBody>
      </p:sp>
      <p:graphicFrame>
        <p:nvGraphicFramePr>
          <p:cNvPr id="6" name="Table 5"/>
          <p:cNvGraphicFramePr>
            <a:graphicFrameLocks noGrp="1"/>
          </p:cNvGraphicFramePr>
          <p:nvPr>
            <p:extLst>
              <p:ext uri="{D42A27DB-BD31-4B8C-83A1-F6EECF244321}">
                <p14:modId xmlns:p14="http://schemas.microsoft.com/office/powerpoint/2010/main" val="2047986945"/>
              </p:ext>
            </p:extLst>
          </p:nvPr>
        </p:nvGraphicFramePr>
        <p:xfrm>
          <a:off x="685800" y="1615703"/>
          <a:ext cx="7543799" cy="3133230"/>
        </p:xfrm>
        <a:graphic>
          <a:graphicData uri="http://schemas.openxmlformats.org/drawingml/2006/table">
            <a:tbl>
              <a:tblPr firstRow="1" firstCol="1" bandRow="1"/>
              <a:tblGrid>
                <a:gridCol w="1752600"/>
                <a:gridCol w="1524000"/>
                <a:gridCol w="3200400"/>
                <a:gridCol w="1066799"/>
              </a:tblGrid>
              <a:tr h="199124">
                <a:tc>
                  <a:txBody>
                    <a:bodyPr/>
                    <a:lstStyle/>
                    <a:p>
                      <a:pPr marL="0" marR="0">
                        <a:lnSpc>
                          <a:spcPct val="115000"/>
                        </a:lnSpc>
                        <a:spcBef>
                          <a:spcPts val="0"/>
                        </a:spcBef>
                        <a:spcAft>
                          <a:spcPts val="0"/>
                        </a:spcAft>
                      </a:pPr>
                      <a:r>
                        <a:rPr lang="en-US" sz="1100" b="1" dirty="0">
                          <a:effectLst/>
                          <a:latin typeface="+mn-lt"/>
                          <a:ea typeface="Calibri"/>
                          <a:cs typeface="Times New Roman"/>
                        </a:rPr>
                        <a:t>Fund</a:t>
                      </a:r>
                      <a:endParaRPr lang="en-US" sz="1100" dirty="0">
                        <a:effectLst/>
                        <a:latin typeface="+mn-lt"/>
                        <a:ea typeface="Calibri"/>
                        <a:cs typeface="Times New Roman"/>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100" b="1">
                          <a:effectLst/>
                          <a:latin typeface="+mn-lt"/>
                          <a:ea typeface="Calibri"/>
                          <a:cs typeface="Times New Roman"/>
                        </a:rPr>
                        <a:t>Agency Partner</a:t>
                      </a:r>
                      <a:endParaRPr lang="en-US" sz="1000">
                        <a:effectLst/>
                        <a:latin typeface="+mn-lt"/>
                        <a:ea typeface="Calibri"/>
                        <a:cs typeface="Times New Roman"/>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100" b="1" dirty="0">
                          <a:effectLst/>
                          <a:latin typeface="+mn-lt"/>
                          <a:ea typeface="Calibri"/>
                          <a:cs typeface="Times New Roman"/>
                        </a:rPr>
                        <a:t>Title</a:t>
                      </a:r>
                      <a:endParaRPr lang="en-US" sz="1000" dirty="0">
                        <a:effectLst/>
                        <a:latin typeface="+mn-lt"/>
                        <a:ea typeface="Calibri"/>
                        <a:cs typeface="Times New Roman"/>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r">
                        <a:lnSpc>
                          <a:spcPct val="115000"/>
                        </a:lnSpc>
                        <a:spcBef>
                          <a:spcPts val="0"/>
                        </a:spcBef>
                        <a:spcAft>
                          <a:spcPts val="0"/>
                        </a:spcAft>
                      </a:pPr>
                      <a:r>
                        <a:rPr lang="en-US" sz="1050" b="1" dirty="0">
                          <a:effectLst/>
                          <a:latin typeface="+mn-lt"/>
                          <a:ea typeface="Calibri"/>
                          <a:cs typeface="Times New Roman"/>
                        </a:rPr>
                        <a:t>Proposed USD</a:t>
                      </a:r>
                      <a:endParaRPr lang="en-US" sz="1050" dirty="0">
                        <a:effectLst/>
                        <a:latin typeface="+mn-lt"/>
                        <a:ea typeface="Calibri"/>
                        <a:cs typeface="Times New Roman"/>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92138">
                <a:tc>
                  <a:txBody>
                    <a:bodyPr/>
                    <a:lstStyle/>
                    <a:p>
                      <a:pPr marL="0" marR="0">
                        <a:lnSpc>
                          <a:spcPct val="100000"/>
                        </a:lnSpc>
                        <a:spcBef>
                          <a:spcPts val="0"/>
                        </a:spcBef>
                        <a:spcAft>
                          <a:spcPts val="0"/>
                        </a:spcAft>
                      </a:pPr>
                      <a:r>
                        <a:rPr lang="en-US" sz="950" b="0" dirty="0">
                          <a:effectLst/>
                          <a:latin typeface="+mn-lt"/>
                          <a:ea typeface="Calibri"/>
                          <a:cs typeface="Arial" panose="020B0604020202020204" pitchFamily="34" charset="0"/>
                        </a:rPr>
                        <a:t>Zonta </a:t>
                      </a:r>
                      <a:r>
                        <a:rPr lang="en-US" sz="950" b="0" dirty="0" smtClean="0">
                          <a:effectLst/>
                          <a:latin typeface="+mn-lt"/>
                          <a:ea typeface="Calibri"/>
                          <a:cs typeface="Arial" panose="020B0604020202020204" pitchFamily="34" charset="0"/>
                        </a:rPr>
                        <a:t>International</a:t>
                      </a:r>
                      <a:r>
                        <a:rPr lang="en-US" sz="950" b="0" baseline="0" dirty="0" smtClean="0">
                          <a:effectLst/>
                          <a:latin typeface="+mn-lt"/>
                          <a:ea typeface="Calibri"/>
                          <a:cs typeface="Arial" panose="020B0604020202020204" pitchFamily="34" charset="0"/>
                        </a:rPr>
                        <a:t> </a:t>
                      </a:r>
                      <a:r>
                        <a:rPr lang="en-US" sz="950" b="0" dirty="0" smtClean="0">
                          <a:effectLst/>
                          <a:latin typeface="+mn-lt"/>
                          <a:ea typeface="Calibri"/>
                          <a:cs typeface="Arial" panose="020B0604020202020204" pitchFamily="34" charset="0"/>
                        </a:rPr>
                        <a:t>Strategies                             to </a:t>
                      </a:r>
                      <a:r>
                        <a:rPr lang="en-US" sz="950" b="0" dirty="0">
                          <a:effectLst/>
                          <a:latin typeface="+mn-lt"/>
                          <a:ea typeface="Calibri"/>
                          <a:cs typeface="Arial" panose="020B0604020202020204" pitchFamily="34" charset="0"/>
                        </a:rPr>
                        <a:t>End Violence Against Women</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mn-lt"/>
                          <a:ea typeface="Calibri"/>
                          <a:cs typeface="Times New Roman"/>
                        </a:rPr>
                        <a:t> </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950" dirty="0">
                          <a:effectLst/>
                          <a:latin typeface="+mn-lt"/>
                          <a:ea typeface="Calibri"/>
                          <a:cs typeface="Times New Roman"/>
                        </a:rPr>
                        <a:t>Ending Child Marriage:</a:t>
                      </a:r>
                    </a:p>
                    <a:p>
                      <a:pPr marL="0" marR="0">
                        <a:lnSpc>
                          <a:spcPct val="100000"/>
                        </a:lnSpc>
                        <a:spcBef>
                          <a:spcPts val="0"/>
                        </a:spcBef>
                        <a:spcAft>
                          <a:spcPts val="0"/>
                        </a:spcAft>
                      </a:pPr>
                      <a:r>
                        <a:rPr lang="en-US" sz="950" dirty="0">
                          <a:effectLst/>
                          <a:latin typeface="+mn-lt"/>
                          <a:ea typeface="Calibri"/>
                          <a:cs typeface="Times New Roman"/>
                        </a:rPr>
                        <a:t>A </a:t>
                      </a:r>
                      <a:r>
                        <a:rPr lang="en-US" sz="950" dirty="0" smtClean="0">
                          <a:effectLst/>
                          <a:latin typeface="+mn-lt"/>
                          <a:ea typeface="Calibri"/>
                          <a:cs typeface="Times New Roman"/>
                        </a:rPr>
                        <a:t>Program </a:t>
                      </a:r>
                      <a:r>
                        <a:rPr lang="en-US" sz="950" dirty="0">
                          <a:effectLst/>
                          <a:latin typeface="+mn-lt"/>
                          <a:ea typeface="Calibri"/>
                          <a:cs typeface="Times New Roman"/>
                        </a:rPr>
                        <a:t>to Accelerate Global Action</a:t>
                      </a:r>
                    </a:p>
                  </a:txBody>
                  <a:tcPr marL="62534" marR="62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mn-lt"/>
                          <a:ea typeface="Calibri"/>
                          <a:cs typeface="Times New Roman"/>
                        </a:rPr>
                        <a:t>2,000,000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248">
                <a:tc>
                  <a:txBody>
                    <a:bodyPr/>
                    <a:lstStyle/>
                    <a:p>
                      <a:pPr marL="0" marR="0">
                        <a:lnSpc>
                          <a:spcPct val="115000"/>
                        </a:lnSpc>
                        <a:spcBef>
                          <a:spcPts val="0"/>
                        </a:spcBef>
                        <a:spcAft>
                          <a:spcPts val="0"/>
                        </a:spcAft>
                      </a:pPr>
                      <a:r>
                        <a:rPr lang="en-US" sz="950" b="0" dirty="0">
                          <a:effectLst/>
                          <a:latin typeface="+mn-lt"/>
                          <a:ea typeface="Calibri"/>
                          <a:cs typeface="Arial" panose="020B0604020202020204" pitchFamily="34" charset="0"/>
                        </a:rPr>
                        <a:t>International Service </a:t>
                      </a:r>
                      <a:r>
                        <a:rPr lang="en-US" sz="950" b="0" dirty="0" smtClean="0">
                          <a:effectLst/>
                          <a:latin typeface="+mn-lt"/>
                          <a:ea typeface="Calibri"/>
                          <a:cs typeface="Arial" panose="020B0604020202020204" pitchFamily="34" charset="0"/>
                        </a:rPr>
                        <a:t>Project</a:t>
                      </a:r>
                    </a:p>
                    <a:p>
                      <a:pPr marL="0" marR="0">
                        <a:lnSpc>
                          <a:spcPct val="115000"/>
                        </a:lnSpc>
                        <a:spcBef>
                          <a:spcPts val="0"/>
                        </a:spcBef>
                        <a:spcAft>
                          <a:spcPts val="0"/>
                        </a:spcAft>
                      </a:pPr>
                      <a:endParaRPr lang="en-US" sz="950" b="0" dirty="0" smtClean="0">
                        <a:effectLst/>
                        <a:latin typeface="+mn-lt"/>
                        <a:ea typeface="Calibri"/>
                        <a:cs typeface="Arial" panose="020B0604020202020204" pitchFamily="34" charset="0"/>
                      </a:endParaRPr>
                    </a:p>
                    <a:p>
                      <a:pPr marL="0" marR="0">
                        <a:lnSpc>
                          <a:spcPct val="115000"/>
                        </a:lnSpc>
                        <a:spcBef>
                          <a:spcPts val="0"/>
                        </a:spcBef>
                        <a:spcAft>
                          <a:spcPts val="0"/>
                        </a:spcAft>
                      </a:pPr>
                      <a:endParaRPr lang="en-US" sz="950" b="0" dirty="0">
                        <a:effectLst/>
                        <a:latin typeface="+mn-lt"/>
                        <a:ea typeface="Calibri"/>
                        <a:cs typeface="Arial" panose="020B0604020202020204" pitchFamily="34" charset="0"/>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n-lt"/>
                          <a:ea typeface="Calibri"/>
                          <a:cs typeface="Times New Roman"/>
                        </a:rPr>
                        <a:t> </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i="1" dirty="0" err="1">
                          <a:effectLst/>
                          <a:latin typeface="+mn-lt"/>
                          <a:ea typeface="Calibri"/>
                          <a:cs typeface="Times New Roman"/>
                        </a:rPr>
                        <a:t>Eid</a:t>
                      </a:r>
                      <a:r>
                        <a:rPr lang="en-US" sz="950" i="1" dirty="0">
                          <a:effectLst/>
                          <a:latin typeface="+mn-lt"/>
                          <a:ea typeface="Calibri"/>
                          <a:cs typeface="Times New Roman"/>
                        </a:rPr>
                        <a:t> bi </a:t>
                      </a:r>
                      <a:r>
                        <a:rPr lang="en-US" sz="950" i="1" dirty="0" err="1">
                          <a:effectLst/>
                          <a:latin typeface="+mn-lt"/>
                          <a:ea typeface="Calibri"/>
                          <a:cs typeface="Times New Roman"/>
                        </a:rPr>
                        <a:t>Eid</a:t>
                      </a:r>
                      <a:r>
                        <a:rPr lang="en-US" sz="950" dirty="0">
                          <a:effectLst/>
                          <a:latin typeface="+mn-lt"/>
                          <a:ea typeface="Calibri"/>
                          <a:cs typeface="Times New Roman"/>
                        </a:rPr>
                        <a:t> (Hand in Hand) Jordan</a:t>
                      </a:r>
                    </a:p>
                  </a:txBody>
                  <a:tcPr marL="62534" marR="62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mn-lt"/>
                          <a:ea typeface="Calibri"/>
                          <a:cs typeface="Times New Roman"/>
                        </a:rPr>
                        <a:t>1,000,000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109">
                <a:tc>
                  <a:txBody>
                    <a:bodyPr/>
                    <a:lstStyle/>
                    <a:p>
                      <a:pPr marL="0" marR="0">
                        <a:lnSpc>
                          <a:spcPct val="115000"/>
                        </a:lnSpc>
                        <a:spcBef>
                          <a:spcPts val="0"/>
                        </a:spcBef>
                        <a:spcAft>
                          <a:spcPts val="0"/>
                        </a:spcAft>
                      </a:pPr>
                      <a:r>
                        <a:rPr lang="en-US" sz="950" b="0" dirty="0">
                          <a:effectLst/>
                          <a:latin typeface="+mn-lt"/>
                          <a:ea typeface="Calibri"/>
                          <a:cs typeface="Arial" panose="020B0604020202020204" pitchFamily="34" charset="0"/>
                        </a:rPr>
                        <a:t>International Service Project</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n-lt"/>
                          <a:ea typeface="Calibri"/>
                          <a:cs typeface="Times New Roman"/>
                        </a:rPr>
                        <a:t> </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950" dirty="0">
                          <a:effectLst/>
                          <a:latin typeface="+mn-lt"/>
                          <a:ea typeface="Calibri"/>
                          <a:cs typeface="Times New Roman"/>
                        </a:rPr>
                        <a:t>Let Us Learn Madagascar: </a:t>
                      </a:r>
                      <a:endParaRPr lang="en-US" sz="950" dirty="0" smtClean="0">
                        <a:effectLst/>
                        <a:latin typeface="+mn-lt"/>
                        <a:ea typeface="Calibri"/>
                        <a:cs typeface="Times New Roman"/>
                      </a:endParaRPr>
                    </a:p>
                    <a:p>
                      <a:pPr marL="0" marR="0">
                        <a:lnSpc>
                          <a:spcPct val="100000"/>
                        </a:lnSpc>
                        <a:spcBef>
                          <a:spcPts val="0"/>
                        </a:spcBef>
                        <a:spcAft>
                          <a:spcPts val="0"/>
                        </a:spcAft>
                      </a:pPr>
                      <a:r>
                        <a:rPr lang="en-US" sz="950" dirty="0" smtClean="0">
                          <a:effectLst/>
                          <a:latin typeface="+mn-lt"/>
                          <a:ea typeface="Calibri"/>
                          <a:cs typeface="Times New Roman"/>
                        </a:rPr>
                        <a:t>An </a:t>
                      </a:r>
                      <a:r>
                        <a:rPr lang="en-US" sz="950" dirty="0">
                          <a:effectLst/>
                          <a:latin typeface="+mn-lt"/>
                          <a:ea typeface="Calibri"/>
                          <a:cs typeface="Times New Roman"/>
                        </a:rPr>
                        <a:t>Integrated Program for Adolescent Girls</a:t>
                      </a:r>
                    </a:p>
                  </a:txBody>
                  <a:tcPr marL="62534" marR="62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mn-lt"/>
                          <a:ea typeface="Calibri"/>
                          <a:cs typeface="Times New Roman"/>
                        </a:rPr>
                        <a:t>1,000,000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09">
                <a:tc rowSpan="4" gridSpan="2">
                  <a:txBody>
                    <a:bodyPr/>
                    <a:lstStyle/>
                    <a:p>
                      <a:pPr marL="0" marR="0">
                        <a:lnSpc>
                          <a:spcPct val="115000"/>
                        </a:lnSpc>
                        <a:spcBef>
                          <a:spcPts val="0"/>
                        </a:spcBef>
                        <a:spcAft>
                          <a:spcPts val="0"/>
                        </a:spcAft>
                      </a:pPr>
                      <a:r>
                        <a:rPr lang="en-US" sz="1000" dirty="0">
                          <a:effectLst/>
                          <a:latin typeface="Calibri"/>
                          <a:ea typeface="Calibri"/>
                          <a:cs typeface="Times New Roman"/>
                        </a:rPr>
                        <a:t> </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US"/>
                    </a:p>
                  </a:txBody>
                  <a:tcPr/>
                </a:tc>
                <a:tc>
                  <a:txBody>
                    <a:bodyPr/>
                    <a:lstStyle/>
                    <a:p>
                      <a:pPr marL="0" marR="0">
                        <a:lnSpc>
                          <a:spcPct val="115000"/>
                        </a:lnSpc>
                        <a:spcBef>
                          <a:spcPts val="0"/>
                        </a:spcBef>
                        <a:spcAft>
                          <a:spcPts val="0"/>
                        </a:spcAft>
                      </a:pPr>
                      <a:r>
                        <a:rPr lang="en-US" sz="930" dirty="0">
                          <a:effectLst/>
                          <a:latin typeface="+mn-lt"/>
                          <a:ea typeface="Calibri"/>
                          <a:cs typeface="Times New Roman"/>
                        </a:rPr>
                        <a:t>Amelia Earhart Fellowships</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mn-lt"/>
                          <a:ea typeface="Calibri"/>
                          <a:cs typeface="Times New Roman"/>
                        </a:rPr>
                        <a:t>600,000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388">
                <a:tc gridSpan="2" vMerge="1">
                  <a:txBody>
                    <a:bodyPr/>
                    <a:lstStyle/>
                    <a:p>
                      <a:endParaRPr lang="en-US"/>
                    </a:p>
                  </a:txBody>
                  <a:tcPr/>
                </a:tc>
                <a:tc hMerge="1" vMerge="1">
                  <a:txBody>
                    <a:bodyPr/>
                    <a:lstStyle/>
                    <a:p>
                      <a:endParaRPr lang="en-US"/>
                    </a:p>
                  </a:txBody>
                  <a:tcPr/>
                </a:tc>
                <a:tc>
                  <a:txBody>
                    <a:bodyPr/>
                    <a:lstStyle/>
                    <a:p>
                      <a:pPr marL="0" marR="0">
                        <a:lnSpc>
                          <a:spcPct val="100000"/>
                        </a:lnSpc>
                        <a:spcBef>
                          <a:spcPts val="0"/>
                        </a:spcBef>
                        <a:spcAft>
                          <a:spcPts val="0"/>
                        </a:spcAft>
                      </a:pPr>
                      <a:r>
                        <a:rPr lang="en-US" sz="930" dirty="0">
                          <a:effectLst/>
                          <a:latin typeface="+mn-lt"/>
                          <a:ea typeface="Calibri"/>
                          <a:cs typeface="Times New Roman"/>
                        </a:rPr>
                        <a:t>Jane M. </a:t>
                      </a:r>
                      <a:r>
                        <a:rPr lang="en-US" sz="930" dirty="0" err="1">
                          <a:effectLst/>
                          <a:latin typeface="+mn-lt"/>
                          <a:ea typeface="Calibri"/>
                          <a:cs typeface="Times New Roman"/>
                        </a:rPr>
                        <a:t>Klausman</a:t>
                      </a:r>
                      <a:r>
                        <a:rPr lang="en-US" sz="930" dirty="0">
                          <a:effectLst/>
                          <a:latin typeface="+mn-lt"/>
                          <a:ea typeface="Calibri"/>
                          <a:cs typeface="Times New Roman"/>
                        </a:rPr>
                        <a:t> Women in Business Scholarships (with an additional $124,000 from the JMK Women in Business Fund; proposed total funding: $224,000)</a:t>
                      </a:r>
                    </a:p>
                  </a:txBody>
                  <a:tcPr marL="62534" marR="62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mn-lt"/>
                          <a:ea typeface="Calibri"/>
                          <a:cs typeface="Times New Roman"/>
                        </a:rPr>
                        <a:t>100,000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gridSpan="2" vMerge="1">
                  <a:txBody>
                    <a:bodyPr/>
                    <a:lstStyle/>
                    <a:p>
                      <a:endParaRPr lang="en-US"/>
                    </a:p>
                  </a:txBody>
                  <a:tcPr/>
                </a:tc>
                <a:tc hMerge="1" vMerge="1">
                  <a:txBody>
                    <a:bodyPr/>
                    <a:lstStyle/>
                    <a:p>
                      <a:endParaRPr lang="en-US"/>
                    </a:p>
                  </a:txBody>
                  <a:tcPr/>
                </a:tc>
                <a:tc>
                  <a:txBody>
                    <a:bodyPr/>
                    <a:lstStyle/>
                    <a:p>
                      <a:pPr marL="0" marR="0">
                        <a:lnSpc>
                          <a:spcPct val="100000"/>
                        </a:lnSpc>
                        <a:spcBef>
                          <a:spcPts val="0"/>
                        </a:spcBef>
                        <a:spcAft>
                          <a:spcPts val="0"/>
                        </a:spcAft>
                      </a:pPr>
                      <a:r>
                        <a:rPr lang="en-US" sz="930" dirty="0">
                          <a:effectLst/>
                          <a:latin typeface="+mn-lt"/>
                          <a:ea typeface="Calibri"/>
                          <a:cs typeface="Times New Roman"/>
                        </a:rPr>
                        <a:t>Young Women in Public Affairs Awards (with an additional $76,000 from the YWPA Award Fund; proposed total funding: $176,000)</a:t>
                      </a:r>
                    </a:p>
                  </a:txBody>
                  <a:tcPr marL="62534" marR="62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mn-lt"/>
                          <a:ea typeface="Calibri"/>
                          <a:cs typeface="Times New Roman"/>
                        </a:rPr>
                        <a:t>100,000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930" dirty="0">
                          <a:effectLst/>
                          <a:latin typeface="+mn-lt"/>
                          <a:ea typeface="Calibri"/>
                          <a:cs typeface="Times New Roman"/>
                        </a:rPr>
                        <a:t>Rose Fund</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mn-lt"/>
                          <a:ea typeface="Calibri"/>
                          <a:cs typeface="Times New Roman"/>
                        </a:rPr>
                        <a:t>200,000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397">
                <a:tc gridSpan="2">
                  <a:txBody>
                    <a:bodyPr/>
                    <a:lstStyle/>
                    <a:p>
                      <a:pPr marL="0" marR="0">
                        <a:lnSpc>
                          <a:spcPct val="115000"/>
                        </a:lnSpc>
                        <a:spcBef>
                          <a:spcPts val="0"/>
                        </a:spcBef>
                        <a:spcAft>
                          <a:spcPts val="0"/>
                        </a:spcAft>
                      </a:pPr>
                      <a:r>
                        <a:rPr lang="en-US" sz="1000" dirty="0">
                          <a:effectLst/>
                          <a:latin typeface="Calibri"/>
                          <a:ea typeface="Calibri"/>
                          <a:cs typeface="Times New Roman"/>
                        </a:rPr>
                        <a:t> </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000" b="1" dirty="0">
                          <a:effectLst/>
                          <a:latin typeface="+mn-lt"/>
                          <a:ea typeface="Calibri"/>
                          <a:cs typeface="Times New Roman"/>
                        </a:rPr>
                        <a:t>Total</a:t>
                      </a:r>
                      <a:endParaRPr lang="en-US" sz="1000" dirty="0">
                        <a:effectLst/>
                        <a:latin typeface="+mn-lt"/>
                        <a:ea typeface="Calibri"/>
                        <a:cs typeface="Times New Roman"/>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r">
                        <a:lnSpc>
                          <a:spcPct val="115000"/>
                        </a:lnSpc>
                        <a:spcBef>
                          <a:spcPts val="0"/>
                        </a:spcBef>
                        <a:spcAft>
                          <a:spcPts val="0"/>
                        </a:spcAft>
                      </a:pPr>
                      <a:r>
                        <a:rPr lang="en-US" sz="1000" b="1" dirty="0">
                          <a:effectLst/>
                          <a:latin typeface="+mn-lt"/>
                          <a:ea typeface="Calibri"/>
                          <a:cs typeface="Times New Roman"/>
                        </a:rPr>
                        <a:t>5,000,000</a:t>
                      </a:r>
                      <a:endParaRPr lang="en-US" sz="1000" dirty="0">
                        <a:effectLst/>
                        <a:latin typeface="+mn-lt"/>
                        <a:ea typeface="Calibri"/>
                        <a:cs typeface="Times New Roman"/>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7" name="TextBox 6"/>
          <p:cNvSpPr txBox="1"/>
          <p:nvPr/>
        </p:nvSpPr>
        <p:spPr>
          <a:xfrm>
            <a:off x="2514600" y="1123950"/>
            <a:ext cx="4851008" cy="461665"/>
          </a:xfrm>
          <a:prstGeom prst="rect">
            <a:avLst/>
          </a:prstGeom>
          <a:noFill/>
        </p:spPr>
        <p:txBody>
          <a:bodyPr wrap="none" rtlCol="0">
            <a:spAutoFit/>
          </a:bodyPr>
          <a:lstStyle/>
          <a:p>
            <a:r>
              <a:rPr lang="en-US" sz="2400" dirty="0"/>
              <a:t>Fundraising Goal = US$5,000,000</a:t>
            </a:r>
          </a:p>
        </p:txBody>
      </p:sp>
      <p:cxnSp>
        <p:nvCxnSpPr>
          <p:cNvPr id="10" name="Straight Connector 9"/>
          <p:cNvCxnSpPr/>
          <p:nvPr/>
        </p:nvCxnSpPr>
        <p:spPr>
          <a:xfrm>
            <a:off x="2991286" y="1874182"/>
            <a:ext cx="0" cy="39220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869227"/>
            <a:ext cx="894914" cy="40629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297" t="12743" r="15846" b="13437"/>
          <a:stretch/>
        </p:blipFill>
        <p:spPr>
          <a:xfrm>
            <a:off x="3034153" y="2860391"/>
            <a:ext cx="318647" cy="39715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4472" t="13238" r="3625" b="15158"/>
          <a:stretch/>
        </p:blipFill>
        <p:spPr>
          <a:xfrm>
            <a:off x="2719828" y="2338507"/>
            <a:ext cx="990600" cy="434186"/>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6297" t="12743" r="15846" b="13437"/>
          <a:stretch/>
        </p:blipFill>
        <p:spPr>
          <a:xfrm>
            <a:off x="2560504" y="1869227"/>
            <a:ext cx="318647" cy="397159"/>
          </a:xfrm>
          <a:prstGeom prst="rect">
            <a:avLst/>
          </a:prstGeom>
        </p:spPr>
      </p:pic>
    </p:spTree>
    <p:extLst>
      <p:ext uri="{BB962C8B-B14F-4D97-AF65-F5344CB8AC3E}">
        <p14:creationId xmlns:p14="http://schemas.microsoft.com/office/powerpoint/2010/main" val="394644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44" y="205978"/>
            <a:ext cx="4390756" cy="1756172"/>
          </a:xfrm>
        </p:spPr>
        <p:txBody>
          <a:bodyPr anchor="ctr">
            <a:noAutofit/>
          </a:bodyPr>
          <a:lstStyle/>
          <a:p>
            <a:r>
              <a:rPr lang="en-US" sz="2800" dirty="0" smtClean="0"/>
              <a:t>Zonta International Strategies to End Violence Against Women: Ending Child Marriage</a:t>
            </a:r>
            <a:endParaRPr lang="en-US" sz="2800" dirty="0"/>
          </a:p>
        </p:txBody>
      </p:sp>
      <p:sp>
        <p:nvSpPr>
          <p:cNvPr id="3" name="Content Placeholder 2"/>
          <p:cNvSpPr>
            <a:spLocks noGrp="1"/>
          </p:cNvSpPr>
          <p:nvPr>
            <p:ph sz="half" idx="2"/>
          </p:nvPr>
        </p:nvSpPr>
        <p:spPr>
          <a:xfrm>
            <a:off x="181244" y="2343150"/>
            <a:ext cx="8781512" cy="2743200"/>
          </a:xfrm>
        </p:spPr>
        <p:txBody>
          <a:bodyPr>
            <a:normAutofit fontScale="25000" lnSpcReduction="20000"/>
          </a:bodyPr>
          <a:lstStyle/>
          <a:p>
            <a:pPr marL="0" indent="0">
              <a:buNone/>
            </a:pPr>
            <a:r>
              <a:rPr lang="en-US" sz="5600" dirty="0" smtClean="0"/>
              <a:t>Strengthen the critical institutions and systems in 12 countries to engage girls at risk of child marriage through targeted initiatives, including life skills, health information, economic empowerment and social protection. </a:t>
            </a:r>
          </a:p>
          <a:p>
            <a:pPr marL="0" indent="0">
              <a:buNone/>
            </a:pPr>
            <a:endParaRPr lang="en-US" sz="5600" dirty="0" smtClean="0"/>
          </a:p>
          <a:p>
            <a:pPr marL="0" indent="0">
              <a:buNone/>
            </a:pPr>
            <a:r>
              <a:rPr lang="en-US" sz="5600" b="1" dirty="0"/>
              <a:t>Goals:</a:t>
            </a:r>
          </a:p>
          <a:p>
            <a:r>
              <a:rPr lang="en-US" sz="5600" dirty="0" smtClean="0"/>
              <a:t>Building the skills and knowledge of girls at risk of child marriage</a:t>
            </a:r>
            <a:endParaRPr lang="en-US" sz="5600" dirty="0"/>
          </a:p>
          <a:p>
            <a:r>
              <a:rPr lang="en-US" sz="5600" dirty="0" smtClean="0"/>
              <a:t>Support households in demonstrating positive attitudes toward adolescent girls</a:t>
            </a:r>
            <a:endParaRPr lang="en-US" sz="5600" dirty="0"/>
          </a:p>
          <a:p>
            <a:r>
              <a:rPr lang="en-US" sz="5600" dirty="0" smtClean="0"/>
              <a:t>Strengthening the systems that deliver services to adolescent girls</a:t>
            </a:r>
            <a:endParaRPr lang="en-US" sz="5600" dirty="0"/>
          </a:p>
          <a:p>
            <a:r>
              <a:rPr lang="en-US" sz="5600" dirty="0" smtClean="0"/>
              <a:t>Ensuring laws and policies protect and promote adolescent girls’ rights</a:t>
            </a:r>
          </a:p>
          <a:p>
            <a:r>
              <a:rPr lang="en-US" sz="5600" dirty="0" smtClean="0"/>
              <a:t>Generating and using robust data to inform programs and policies relating to adolescent girls</a:t>
            </a:r>
            <a:endParaRPr lang="en-US" sz="5600" dirty="0"/>
          </a:p>
          <a:p>
            <a:pPr marL="0" indent="0">
              <a:buNone/>
            </a:pPr>
            <a:endParaRPr lang="en-US" sz="5600" dirty="0" smtClean="0"/>
          </a:p>
          <a:p>
            <a:pPr marL="0" indent="0">
              <a:buNone/>
            </a:pPr>
            <a:r>
              <a:rPr lang="en-US" sz="5600" dirty="0" smtClean="0"/>
              <a:t>Project’s initial phase has the potential to directly reach 2.5 million girls across 12 countries.</a:t>
            </a:r>
          </a:p>
          <a:p>
            <a:pPr marL="0" indent="0">
              <a:buNone/>
            </a:pPr>
            <a:endParaRPr lang="en-US" sz="4000" dirty="0" smtClean="0"/>
          </a:p>
          <a:p>
            <a:pPr marL="0" indent="0">
              <a:buNone/>
            </a:pPr>
            <a:r>
              <a:rPr lang="en-US" sz="4000" dirty="0" smtClean="0"/>
              <a:t>Commitment</a:t>
            </a:r>
            <a:r>
              <a:rPr lang="en-US" sz="4000" dirty="0"/>
              <a:t>: </a:t>
            </a:r>
            <a:r>
              <a:rPr lang="en-US" sz="4000" dirty="0" smtClean="0"/>
              <a:t>US$2 million                       </a:t>
            </a:r>
            <a:endParaRPr lang="en-US" sz="4000" dirty="0"/>
          </a:p>
        </p:txBody>
      </p:sp>
      <p:pic>
        <p:nvPicPr>
          <p:cNvPr id="8" name="Picture Placeholder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770" b="7770"/>
          <a:stretch>
            <a:fillRect/>
          </a:stretch>
        </p:blipFill>
        <p:spPr>
          <a:ln>
            <a:solidFill>
              <a:schemeClr val="tx1"/>
            </a:solidFill>
          </a:ln>
        </p:spPr>
      </p:pic>
      <p:cxnSp>
        <p:nvCxnSpPr>
          <p:cNvPr id="9" name="Straight Connector 8"/>
          <p:cNvCxnSpPr/>
          <p:nvPr/>
        </p:nvCxnSpPr>
        <p:spPr>
          <a:xfrm>
            <a:off x="2374980" y="4706336"/>
            <a:ext cx="0" cy="39220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694" y="4701381"/>
            <a:ext cx="894914" cy="406291"/>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297" t="12743" r="15846" b="13437"/>
          <a:stretch/>
        </p:blipFill>
        <p:spPr>
          <a:xfrm>
            <a:off x="1944198" y="4701381"/>
            <a:ext cx="318647" cy="397159"/>
          </a:xfrm>
          <a:prstGeom prst="rect">
            <a:avLst/>
          </a:prstGeom>
        </p:spPr>
      </p:pic>
    </p:spTree>
    <p:extLst>
      <p:ext uri="{BB962C8B-B14F-4D97-AF65-F5344CB8AC3E}">
        <p14:creationId xmlns:p14="http://schemas.microsoft.com/office/powerpoint/2010/main" val="1036299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Service Program: </a:t>
            </a:r>
            <a:r>
              <a:rPr lang="en-US" i="1" dirty="0" err="1" smtClean="0"/>
              <a:t>Eid</a:t>
            </a:r>
            <a:r>
              <a:rPr lang="en-US" i="1" dirty="0" smtClean="0"/>
              <a:t> bi </a:t>
            </a:r>
            <a:r>
              <a:rPr lang="en-US" i="1" dirty="0" err="1" smtClean="0"/>
              <a:t>Eid</a:t>
            </a:r>
            <a:r>
              <a:rPr lang="en-US" i="1" dirty="0" smtClean="0"/>
              <a:t> </a:t>
            </a:r>
            <a:r>
              <a:rPr lang="en-US" dirty="0" smtClean="0"/>
              <a:t>(Hand in Hand)</a:t>
            </a:r>
            <a:endParaRPr lang="en-US" dirty="0"/>
          </a:p>
        </p:txBody>
      </p:sp>
      <p:sp>
        <p:nvSpPr>
          <p:cNvPr id="3" name="Content Placeholder 2"/>
          <p:cNvSpPr>
            <a:spLocks noGrp="1"/>
          </p:cNvSpPr>
          <p:nvPr>
            <p:ph sz="half" idx="2"/>
          </p:nvPr>
        </p:nvSpPr>
        <p:spPr>
          <a:xfrm>
            <a:off x="228600" y="2343150"/>
            <a:ext cx="8781512" cy="2667000"/>
          </a:xfrm>
        </p:spPr>
        <p:txBody>
          <a:bodyPr>
            <a:normAutofit/>
          </a:bodyPr>
          <a:lstStyle/>
          <a:p>
            <a:pPr marL="0" indent="0">
              <a:buNone/>
            </a:pPr>
            <a:r>
              <a:rPr lang="en-US" sz="1400" dirty="0" smtClean="0"/>
              <a:t>A program to improve the resilience and empowerment of Syrian refugee and vulnerable Jordanian women.</a:t>
            </a:r>
          </a:p>
          <a:p>
            <a:pPr marL="0" indent="0">
              <a:buNone/>
            </a:pPr>
            <a:endParaRPr lang="en-US" sz="1400" dirty="0" smtClean="0"/>
          </a:p>
          <a:p>
            <a:pPr marL="0" indent="0">
              <a:buNone/>
            </a:pPr>
            <a:r>
              <a:rPr lang="en-US" sz="1400" dirty="0" smtClean="0"/>
              <a:t>Goal: Improve Syrian refugee and Jordanian women’s access to sustainable and decent employment, coupled with protection services and community engagement, to enable greater equality and reduced violence against women. </a:t>
            </a:r>
            <a:br>
              <a:rPr lang="en-US" sz="1400" dirty="0" smtClean="0"/>
            </a:br>
            <a:endParaRPr lang="en-US" sz="1400" dirty="0" smtClean="0"/>
          </a:p>
          <a:p>
            <a:pPr marL="0" indent="0">
              <a:buNone/>
            </a:pPr>
            <a:r>
              <a:rPr lang="en-US" sz="1400" dirty="0" smtClean="0"/>
              <a:t>There are expected to be at least 25,760 direct beneficiaries from this initiative; which includes providing decent work opportunities to 300 Jordanian and Syrian women, remedial education services and child care facilities. </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dirty="0"/>
          </a:p>
        </p:txBody>
      </p:sp>
      <p:sp>
        <p:nvSpPr>
          <p:cNvPr id="6" name="TextBox 5"/>
          <p:cNvSpPr txBox="1"/>
          <p:nvPr/>
        </p:nvSpPr>
        <p:spPr>
          <a:xfrm>
            <a:off x="228600" y="4676060"/>
            <a:ext cx="1699504" cy="246221"/>
          </a:xfrm>
          <a:prstGeom prst="rect">
            <a:avLst/>
          </a:prstGeom>
          <a:noFill/>
        </p:spPr>
        <p:txBody>
          <a:bodyPr wrap="none" rtlCol="0">
            <a:spAutoFit/>
          </a:bodyPr>
          <a:lstStyle/>
          <a:p>
            <a:r>
              <a:rPr lang="en-US" sz="1000" dirty="0" smtClean="0">
                <a:latin typeface="Lato"/>
              </a:rPr>
              <a:t>Commitment: US$1 million</a:t>
            </a:r>
            <a:endParaRPr lang="en-US" sz="1000" dirty="0">
              <a:latin typeface="Lato"/>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271" t="13288" r="21563" b="8366"/>
          <a:stretch/>
        </p:blipFill>
        <p:spPr>
          <a:xfrm>
            <a:off x="4724399" y="361949"/>
            <a:ext cx="2051703" cy="180975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22391"/>
          <a:stretch/>
        </p:blipFill>
        <p:spPr>
          <a:xfrm>
            <a:off x="6776102" y="361949"/>
            <a:ext cx="2105738" cy="1809749"/>
          </a:xfrm>
          <a:prstGeom prst="rect">
            <a:avLst/>
          </a:prstGeom>
        </p:spPr>
      </p:pic>
      <p:sp>
        <p:nvSpPr>
          <p:cNvPr id="10" name="TextBox 9"/>
          <p:cNvSpPr txBox="1"/>
          <p:nvPr/>
        </p:nvSpPr>
        <p:spPr>
          <a:xfrm>
            <a:off x="4572000" y="2032738"/>
            <a:ext cx="914400" cy="184666"/>
          </a:xfrm>
          <a:prstGeom prst="rect">
            <a:avLst/>
          </a:prstGeom>
          <a:noFill/>
        </p:spPr>
        <p:txBody>
          <a:bodyPr wrap="square" rtlCol="0">
            <a:spAutoFit/>
          </a:bodyPr>
          <a:lstStyle/>
          <a:p>
            <a:r>
              <a:rPr lang="en-US" sz="600" dirty="0" smtClean="0"/>
              <a:t>   UN Women Jordan</a:t>
            </a:r>
            <a:endParaRPr lang="en-US" sz="600" dirty="0"/>
          </a:p>
        </p:txBody>
      </p:sp>
      <p:sp>
        <p:nvSpPr>
          <p:cNvPr id="12" name="TextBox 11"/>
          <p:cNvSpPr txBox="1"/>
          <p:nvPr/>
        </p:nvSpPr>
        <p:spPr>
          <a:xfrm>
            <a:off x="6723683" y="2032738"/>
            <a:ext cx="1268296" cy="184666"/>
          </a:xfrm>
          <a:prstGeom prst="rect">
            <a:avLst/>
          </a:prstGeom>
          <a:noFill/>
        </p:spPr>
        <p:txBody>
          <a:bodyPr wrap="none" rtlCol="0">
            <a:spAutoFit/>
          </a:bodyPr>
          <a:lstStyle/>
          <a:p>
            <a:r>
              <a:rPr lang="en-US" sz="600" dirty="0" smtClean="0">
                <a:solidFill>
                  <a:schemeClr val="bg1">
                    <a:lumMod val="65000"/>
                  </a:schemeClr>
                </a:solidFill>
              </a:rPr>
              <a:t>UN Women/Christopher Herwig</a:t>
            </a:r>
            <a:endParaRPr lang="en-US" sz="600" dirty="0">
              <a:solidFill>
                <a:schemeClr val="bg1">
                  <a:lumMod val="65000"/>
                </a:schemeClr>
              </a:solidFill>
            </a:endParaRP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472" t="13238" r="3625" b="15158"/>
          <a:stretch/>
        </p:blipFill>
        <p:spPr>
          <a:xfrm>
            <a:off x="2057400" y="4582077"/>
            <a:ext cx="990600" cy="434186"/>
          </a:xfrm>
          <a:prstGeom prst="rect">
            <a:avLst/>
          </a:prstGeom>
        </p:spPr>
      </p:pic>
    </p:spTree>
    <p:extLst>
      <p:ext uri="{BB962C8B-B14F-4D97-AF65-F5344CB8AC3E}">
        <p14:creationId xmlns:p14="http://schemas.microsoft.com/office/powerpoint/2010/main" val="1334744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International Service Program: </a:t>
            </a:r>
            <a:r>
              <a:rPr lang="en-US" dirty="0"/>
              <a:t>Let Us Learn </a:t>
            </a:r>
            <a:r>
              <a:rPr lang="en-US" dirty="0" smtClean="0"/>
              <a:t>Madagascar</a:t>
            </a:r>
            <a:endParaRPr lang="en-US" dirty="0"/>
          </a:p>
        </p:txBody>
      </p:sp>
      <p:pic>
        <p:nvPicPr>
          <p:cNvPr id="921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209550"/>
            <a:ext cx="2971800" cy="19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320350"/>
            <a:ext cx="855027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2312850"/>
            <a:ext cx="8809037" cy="2616101"/>
          </a:xfrm>
          <a:prstGeom prst="rect">
            <a:avLst/>
          </a:prstGeom>
        </p:spPr>
        <p:txBody>
          <a:bodyPr wrap="square">
            <a:spAutoFit/>
          </a:bodyPr>
          <a:lstStyle/>
          <a:p>
            <a:r>
              <a:rPr lang="en-US" sz="1400" dirty="0"/>
              <a:t>The Let Us Learn initiative addresses </a:t>
            </a:r>
            <a:r>
              <a:rPr lang="en-US" sz="1400" dirty="0" smtClean="0"/>
              <a:t>education and gender inequity in Madagascar through approaches targeted toward adolescent girls. </a:t>
            </a:r>
          </a:p>
          <a:p>
            <a:endParaRPr lang="en-US" sz="1400" dirty="0"/>
          </a:p>
          <a:p>
            <a:r>
              <a:rPr lang="en-US" sz="1400" dirty="0"/>
              <a:t>Goals:</a:t>
            </a:r>
          </a:p>
          <a:p>
            <a:pPr marL="285750" indent="-285750">
              <a:buFont typeface="Arial" pitchFamily="34" charset="0"/>
              <a:buChar char="•"/>
            </a:pPr>
            <a:r>
              <a:rPr lang="en-US" sz="1400" dirty="0" smtClean="0"/>
              <a:t>Ensure that more children, particularly girls (who drop out at higher levels in the post-primary level) have access to post-primary education and stay in school. </a:t>
            </a:r>
            <a:endParaRPr lang="en-US" sz="1400" dirty="0"/>
          </a:p>
          <a:p>
            <a:pPr marL="285750" indent="-285750">
              <a:buFont typeface="Arial" pitchFamily="34" charset="0"/>
              <a:buChar char="•"/>
            </a:pPr>
            <a:r>
              <a:rPr lang="en-US" sz="1400" dirty="0" smtClean="0"/>
              <a:t>Ensure that Madagascar’s education system has the capacity to offer quality teaching for enhanced learning outcomes. </a:t>
            </a:r>
          </a:p>
          <a:p>
            <a:endParaRPr lang="en-US" sz="1400" dirty="0"/>
          </a:p>
          <a:p>
            <a:endParaRPr lang="en-US" sz="1400" dirty="0" smtClean="0"/>
          </a:p>
          <a:p>
            <a:endParaRPr lang="en-US" sz="1400" dirty="0" smtClean="0"/>
          </a:p>
          <a:p>
            <a:r>
              <a:rPr lang="en-US" sz="1000" dirty="0" smtClean="0"/>
              <a:t>Commitment: $1million </a:t>
            </a:r>
            <a:endParaRPr lang="en-US" sz="1000" dirty="0"/>
          </a:p>
        </p:txBody>
      </p:sp>
      <p:pic>
        <p:nvPicPr>
          <p:cNvPr id="922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823"/>
          <a:stretch/>
        </p:blipFill>
        <p:spPr bwMode="auto">
          <a:xfrm>
            <a:off x="7620000" y="203201"/>
            <a:ext cx="1341437" cy="19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62600" y="1993210"/>
            <a:ext cx="2332037" cy="184666"/>
          </a:xfrm>
          <a:prstGeom prst="rect">
            <a:avLst/>
          </a:prstGeom>
          <a:noFill/>
        </p:spPr>
        <p:txBody>
          <a:bodyPr wrap="square" rtlCol="0">
            <a:spAutoFit/>
          </a:bodyPr>
          <a:lstStyle/>
          <a:p>
            <a:r>
              <a:rPr lang="en-US" sz="600" dirty="0" smtClean="0"/>
              <a:t>Photos by: UNICEF Madagascar/2017/</a:t>
            </a:r>
            <a:r>
              <a:rPr lang="en-US" sz="600" dirty="0" err="1" smtClean="0"/>
              <a:t>Abela</a:t>
            </a:r>
            <a:r>
              <a:rPr lang="en-US" sz="600" dirty="0"/>
              <a:t> </a:t>
            </a:r>
            <a:r>
              <a:rPr lang="en-US" sz="600" dirty="0" smtClean="0"/>
              <a:t>Ralavita</a:t>
            </a:r>
            <a:endParaRPr lang="en-US" sz="600" dirty="0"/>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6297" t="12743" r="15846" b="13437"/>
          <a:stretch/>
        </p:blipFill>
        <p:spPr>
          <a:xfrm>
            <a:off x="1735197" y="4552950"/>
            <a:ext cx="418002" cy="520994"/>
          </a:xfrm>
          <a:prstGeom prst="rect">
            <a:avLst/>
          </a:prstGeom>
        </p:spPr>
      </p:pic>
    </p:spTree>
    <p:extLst>
      <p:ext uri="{BB962C8B-B14F-4D97-AF65-F5344CB8AC3E}">
        <p14:creationId xmlns:p14="http://schemas.microsoft.com/office/powerpoint/2010/main" val="4260122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28600" y="1276350"/>
            <a:ext cx="5029200" cy="3505199"/>
          </a:xfrm>
        </p:spPr>
        <p:txBody>
          <a:bodyPr>
            <a:normAutofit/>
          </a:bodyPr>
          <a:lstStyle/>
          <a:p>
            <a:r>
              <a:rPr lang="en-US" sz="1900" dirty="0" smtClean="0"/>
              <a:t>30 fellowships of US$10,000 each</a:t>
            </a:r>
          </a:p>
          <a:p>
            <a:endParaRPr lang="en-US" dirty="0"/>
          </a:p>
        </p:txBody>
      </p:sp>
      <p:sp>
        <p:nvSpPr>
          <p:cNvPr id="5" name="Title 4"/>
          <p:cNvSpPr>
            <a:spLocks noGrp="1"/>
          </p:cNvSpPr>
          <p:nvPr>
            <p:ph type="title"/>
          </p:nvPr>
        </p:nvSpPr>
        <p:spPr/>
        <p:txBody>
          <a:bodyPr anchor="ctr">
            <a:noAutofit/>
          </a:bodyPr>
          <a:lstStyle/>
          <a:p>
            <a:r>
              <a:rPr lang="en-US" dirty="0"/>
              <a:t>Amelia Earhart Fellowship Fund </a:t>
            </a:r>
            <a:br>
              <a:rPr lang="en-US" dirty="0"/>
            </a:br>
            <a:r>
              <a:rPr lang="en-US" dirty="0"/>
              <a:t>2018-2020 Total Funding</a:t>
            </a:r>
            <a:r>
              <a:rPr lang="en-US" dirty="0" smtClean="0"/>
              <a:t>: </a:t>
            </a:r>
            <a:r>
              <a:rPr lang="en-US" dirty="0"/>
              <a:t>US$600,000 </a:t>
            </a:r>
          </a:p>
        </p:txBody>
      </p:sp>
      <p:pic>
        <p:nvPicPr>
          <p:cNvPr id="102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914400" y="1765564"/>
            <a:ext cx="2639797" cy="264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14400" y="4438650"/>
            <a:ext cx="2667000" cy="584775"/>
          </a:xfrm>
          <a:prstGeom prst="rect">
            <a:avLst/>
          </a:prstGeom>
          <a:noFill/>
        </p:spPr>
        <p:txBody>
          <a:bodyPr wrap="square" rtlCol="0">
            <a:spAutoFit/>
          </a:bodyPr>
          <a:lstStyle/>
          <a:p>
            <a:pPr algn="ctr"/>
            <a:r>
              <a:rPr lang="en-US" sz="800" dirty="0" smtClean="0"/>
              <a:t>Dr</a:t>
            </a:r>
            <a:r>
              <a:rPr lang="en-US" sz="800" dirty="0"/>
              <a:t>. Kimberly </a:t>
            </a:r>
            <a:r>
              <a:rPr lang="en-US" sz="800" dirty="0" err="1"/>
              <a:t>Ennico</a:t>
            </a:r>
            <a:r>
              <a:rPr lang="en-US" sz="800" dirty="0"/>
              <a:t> </a:t>
            </a:r>
            <a:r>
              <a:rPr lang="en-US" sz="800" dirty="0" smtClean="0"/>
              <a:t>Smith</a:t>
            </a:r>
          </a:p>
          <a:p>
            <a:pPr algn="ctr"/>
            <a:r>
              <a:rPr lang="en-US" sz="800" dirty="0"/>
              <a:t>1997-1998 Amelia Earhart </a:t>
            </a:r>
            <a:r>
              <a:rPr lang="en-US" sz="800" dirty="0" smtClean="0"/>
              <a:t>Fellow </a:t>
            </a:r>
          </a:p>
          <a:p>
            <a:pPr algn="ctr"/>
            <a:r>
              <a:rPr lang="en-US" sz="800" dirty="0" smtClean="0"/>
              <a:t>Co-Investigator and </a:t>
            </a:r>
            <a:r>
              <a:rPr lang="en-US" sz="800" dirty="0"/>
              <a:t>Deputy Project Scientist </a:t>
            </a:r>
          </a:p>
          <a:p>
            <a:pPr algn="ctr"/>
            <a:r>
              <a:rPr lang="en-US" sz="800" dirty="0"/>
              <a:t>NASA’s New Horizons </a:t>
            </a:r>
            <a:r>
              <a:rPr lang="en-US" sz="800" dirty="0" smtClean="0"/>
              <a:t>Mission</a:t>
            </a:r>
            <a:endParaRPr lang="en-US" sz="800" dirty="0"/>
          </a:p>
        </p:txBody>
      </p:sp>
      <p:sp>
        <p:nvSpPr>
          <p:cNvPr id="10" name="TextBox 9"/>
          <p:cNvSpPr txBox="1"/>
          <p:nvPr/>
        </p:nvSpPr>
        <p:spPr>
          <a:xfrm>
            <a:off x="4572000" y="1657350"/>
            <a:ext cx="4343400" cy="1431161"/>
          </a:xfrm>
          <a:prstGeom prst="rect">
            <a:avLst/>
          </a:prstGeom>
          <a:noFill/>
        </p:spPr>
        <p:txBody>
          <a:bodyPr wrap="square" rtlCol="0">
            <a:spAutoFit/>
          </a:bodyPr>
          <a:lstStyle/>
          <a:p>
            <a:r>
              <a:rPr lang="en-US" sz="1450" i="1" dirty="0" smtClean="0"/>
              <a:t>“Women have been making amazing strides so they can be taken for their skills and contributions</a:t>
            </a:r>
            <a:r>
              <a:rPr lang="en-US" sz="1450" i="1" dirty="0"/>
              <a:t> </a:t>
            </a:r>
            <a:r>
              <a:rPr lang="en-US" sz="1450" i="1" dirty="0" smtClean="0"/>
              <a:t>rather than being identified as a woman first. I long for the day in which we would not pay attention to what sex we are (for statistics) but what we say and do.”</a:t>
            </a:r>
            <a:endParaRPr lang="en-US" sz="1450" i="1" dirty="0"/>
          </a:p>
        </p:txBody>
      </p:sp>
      <p:sp>
        <p:nvSpPr>
          <p:cNvPr id="3" name="TextBox 2"/>
          <p:cNvSpPr txBox="1"/>
          <p:nvPr/>
        </p:nvSpPr>
        <p:spPr>
          <a:xfrm>
            <a:off x="838200" y="4253984"/>
            <a:ext cx="388248" cy="184666"/>
          </a:xfrm>
          <a:prstGeom prst="rect">
            <a:avLst/>
          </a:prstGeom>
          <a:noFill/>
        </p:spPr>
        <p:txBody>
          <a:bodyPr wrap="none" rtlCol="0">
            <a:spAutoFit/>
          </a:bodyPr>
          <a:lstStyle/>
          <a:p>
            <a:r>
              <a:rPr lang="en-US" sz="600" dirty="0" smtClean="0">
                <a:solidFill>
                  <a:schemeClr val="bg1"/>
                </a:solidFill>
              </a:rPr>
              <a:t>NASA</a:t>
            </a:r>
            <a:endParaRPr lang="en-US" sz="600" dirty="0">
              <a:solidFill>
                <a:schemeClr val="bg1"/>
              </a:solidFill>
            </a:endParaRPr>
          </a:p>
        </p:txBody>
      </p:sp>
    </p:spTree>
    <p:extLst>
      <p:ext uri="{BB962C8B-B14F-4D97-AF65-F5344CB8AC3E}">
        <p14:creationId xmlns:p14="http://schemas.microsoft.com/office/powerpoint/2010/main" val="3605920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62000" y="1200150"/>
            <a:ext cx="6675120" cy="685800"/>
          </a:xfrm>
        </p:spPr>
        <p:txBody>
          <a:bodyPr>
            <a:normAutofit fontScale="92500" lnSpcReduction="10000"/>
          </a:bodyPr>
          <a:lstStyle/>
          <a:p>
            <a:r>
              <a:rPr lang="en-US" sz="2000" dirty="0" smtClean="0"/>
              <a:t>6 international scholarships of US$8,000 each</a:t>
            </a:r>
          </a:p>
          <a:p>
            <a:r>
              <a:rPr lang="en-US" sz="2000" dirty="0" smtClean="0"/>
              <a:t>32 district/region scholarships of US$2,000 each</a:t>
            </a:r>
          </a:p>
          <a:p>
            <a:endParaRPr lang="en-US" dirty="0"/>
          </a:p>
        </p:txBody>
      </p:sp>
      <p:sp>
        <p:nvSpPr>
          <p:cNvPr id="2" name="Title 1"/>
          <p:cNvSpPr>
            <a:spLocks noGrp="1"/>
          </p:cNvSpPr>
          <p:nvPr>
            <p:ph type="title"/>
          </p:nvPr>
        </p:nvSpPr>
        <p:spPr/>
        <p:txBody>
          <a:bodyPr>
            <a:noAutofit/>
          </a:bodyPr>
          <a:lstStyle/>
          <a:p>
            <a:r>
              <a:rPr lang="en-US" sz="2600" dirty="0"/>
              <a:t>Jane M. </a:t>
            </a:r>
            <a:r>
              <a:rPr lang="en-US" sz="2600" dirty="0" err="1"/>
              <a:t>Klausman</a:t>
            </a:r>
            <a:r>
              <a:rPr lang="en-US" sz="2600" dirty="0"/>
              <a:t> Women in Business </a:t>
            </a:r>
            <a:r>
              <a:rPr lang="en-US" sz="2600" dirty="0" smtClean="0"/>
              <a:t>Scholarship Fund</a:t>
            </a:r>
            <a:r>
              <a:rPr lang="en-US" sz="2600" dirty="0"/>
              <a:t/>
            </a:r>
            <a:br>
              <a:rPr lang="en-US" sz="2600" dirty="0"/>
            </a:br>
            <a:r>
              <a:rPr lang="en-US" sz="2600" dirty="0" smtClean="0"/>
              <a:t>2018-2020 Total Funding: US$224,000 </a:t>
            </a:r>
            <a:endParaRPr lang="en-US" sz="2600" dirty="0"/>
          </a:p>
        </p:txBody>
      </p:sp>
      <p:sp>
        <p:nvSpPr>
          <p:cNvPr id="3" name="TextBox 2"/>
          <p:cNvSpPr txBox="1"/>
          <p:nvPr/>
        </p:nvSpPr>
        <p:spPr>
          <a:xfrm>
            <a:off x="609600" y="4360574"/>
            <a:ext cx="2514600" cy="584775"/>
          </a:xfrm>
          <a:prstGeom prst="rect">
            <a:avLst/>
          </a:prstGeom>
          <a:noFill/>
        </p:spPr>
        <p:txBody>
          <a:bodyPr wrap="square" rtlCol="0">
            <a:spAutoFit/>
          </a:bodyPr>
          <a:lstStyle/>
          <a:p>
            <a:pPr algn="ctr"/>
            <a:r>
              <a:rPr lang="en-US" sz="800" dirty="0" smtClean="0"/>
              <a:t>Angela Whiteside, Founder &amp; President of </a:t>
            </a:r>
            <a:r>
              <a:rPr lang="en-US" sz="800" dirty="0" err="1" smtClean="0"/>
              <a:t>KickStage</a:t>
            </a:r>
            <a:r>
              <a:rPr lang="en-US" sz="800" dirty="0" smtClean="0"/>
              <a:t> Consulting Inc.</a:t>
            </a:r>
          </a:p>
          <a:p>
            <a:pPr algn="ctr"/>
            <a:r>
              <a:rPr lang="en-US" sz="800" dirty="0" smtClean="0"/>
              <a:t>2011 international JMK Women in Business Scholar</a:t>
            </a:r>
          </a:p>
          <a:p>
            <a:pPr algn="ctr"/>
            <a:r>
              <a:rPr lang="en-US" sz="800" dirty="0" smtClean="0"/>
              <a:t>Member, Zonta Club of Newport Harbor</a:t>
            </a:r>
            <a:endParaRPr lang="en-US" sz="800" dirty="0"/>
          </a:p>
        </p:txBody>
      </p:sp>
      <p:sp>
        <p:nvSpPr>
          <p:cNvPr id="5" name="TextBox 4"/>
          <p:cNvSpPr txBox="1"/>
          <p:nvPr/>
        </p:nvSpPr>
        <p:spPr>
          <a:xfrm>
            <a:off x="3429000" y="2038350"/>
            <a:ext cx="5105400" cy="2169825"/>
          </a:xfrm>
          <a:prstGeom prst="rect">
            <a:avLst/>
          </a:prstGeom>
          <a:noFill/>
        </p:spPr>
        <p:txBody>
          <a:bodyPr wrap="square" rtlCol="0">
            <a:spAutoFit/>
          </a:bodyPr>
          <a:lstStyle/>
          <a:p>
            <a:r>
              <a:rPr lang="en-US" sz="1450" i="1" dirty="0" smtClean="0"/>
              <a:t>“I am so proud to be a JMK International Scholarship alumnus. The award was incredibly helpful in </a:t>
            </a:r>
          </a:p>
          <a:p>
            <a:r>
              <a:rPr lang="en-US" sz="1450" i="1" dirty="0" smtClean="0"/>
              <a:t>assisting me to complete my MBA program and </a:t>
            </a:r>
          </a:p>
          <a:p>
            <a:r>
              <a:rPr lang="en-US" sz="1450" i="1" dirty="0" smtClean="0"/>
              <a:t>achieving my ambitions in aerospace business management and leadership. I am also very grateful </a:t>
            </a:r>
          </a:p>
          <a:p>
            <a:r>
              <a:rPr lang="en-US" sz="1450" i="1" dirty="0" smtClean="0"/>
              <a:t>that the JMK award introduced me to Zonta </a:t>
            </a:r>
          </a:p>
          <a:p>
            <a:r>
              <a:rPr lang="en-US" sz="1450" i="1" dirty="0" smtClean="0"/>
              <a:t>International. I am honored to be a member of the organization and participate in improving the status of women worldwide.”</a:t>
            </a:r>
          </a:p>
        </p:txBody>
      </p:sp>
      <p:pic>
        <p:nvPicPr>
          <p:cNvPr id="1026" name="Picture 2" descr="C:\Users\dolivares\AppData\Local\Microsoft\Windows\Temporary Internet Files\Content.Outlook\MFDRHMID\Angela_ photo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62"/>
          <a:stretch/>
        </p:blipFill>
        <p:spPr bwMode="auto">
          <a:xfrm>
            <a:off x="1054931" y="1885950"/>
            <a:ext cx="1811709" cy="247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61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409226164544896EEAA7217514EB0" ma:contentTypeVersion="4" ma:contentTypeDescription="Create a new document." ma:contentTypeScope="" ma:versionID="717c4d8877a9417927ad58f72975fafc">
  <xsd:schema xmlns:xsd="http://www.w3.org/2001/XMLSchema" xmlns:xs="http://www.w3.org/2001/XMLSchema" xmlns:p="http://schemas.microsoft.com/office/2006/metadata/properties" xmlns:ns2="1648f2b9-7a6f-470c-ab6b-ef6897e5ddd7" xmlns:ns3="9329761b-4b7e-4d8f-9c45-4badb482ef84" targetNamespace="http://schemas.microsoft.com/office/2006/metadata/properties" ma:root="true" ma:fieldsID="6c7f91a0aeaa786b5f1b1cab9aeaeb23" ns2:_="" ns3:_="">
    <xsd:import namespace="1648f2b9-7a6f-470c-ab6b-ef6897e5ddd7"/>
    <xsd:import namespace="9329761b-4b7e-4d8f-9c45-4badb482ef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8f2b9-7a6f-470c-ab6b-ef6897e5dd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29761b-4b7e-4d8f-9c45-4badb482ef8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921CC7-540C-4225-B051-0A2F37DF2FD6}">
  <ds:schemaRefs>
    <ds:schemaRef ds:uri="http://purl.org/dc/elements/1.1/"/>
    <ds:schemaRef ds:uri="http://purl.org/dc/terms/"/>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infopath/2007/PartnerControls"/>
    <ds:schemaRef ds:uri="9329761b-4b7e-4d8f-9c45-4badb482ef84"/>
    <ds:schemaRef ds:uri="1648f2b9-7a6f-470c-ab6b-ef6897e5ddd7"/>
    <ds:schemaRef ds:uri="http://schemas.microsoft.com/office/2006/metadata/properties"/>
  </ds:schemaRefs>
</ds:datastoreItem>
</file>

<file path=customXml/itemProps2.xml><?xml version="1.0" encoding="utf-8"?>
<ds:datastoreItem xmlns:ds="http://schemas.openxmlformats.org/officeDocument/2006/customXml" ds:itemID="{DB155E6B-EC87-45B5-8F63-693FECC3E0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8f2b9-7a6f-470c-ab6b-ef6897e5ddd7"/>
    <ds:schemaRef ds:uri="9329761b-4b7e-4d8f-9c45-4badb482e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C40B7C-7CB6-4E1F-AC71-017B280853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655</TotalTime>
  <Words>3277</Words>
  <Application>Microsoft Office PowerPoint</Application>
  <PresentationFormat>On-screen Show (16:9)</PresentationFormat>
  <Paragraphs>268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Lato</vt:lpstr>
      <vt:lpstr>Lato Semibold</vt:lpstr>
      <vt:lpstr>Times New Roman</vt:lpstr>
      <vt:lpstr>Office Theme</vt:lpstr>
      <vt:lpstr>Foundation Ambassador Presentation</vt:lpstr>
      <vt:lpstr>Zonta International Foundation Funding</vt:lpstr>
      <vt:lpstr>What Is New This Biennium?</vt:lpstr>
      <vt:lpstr>2018-2020 Fundraising Goal</vt:lpstr>
      <vt:lpstr>Zonta International Strategies to End Violence Against Women: Ending Child Marriage</vt:lpstr>
      <vt:lpstr>International Service Program: Eid bi Eid (Hand in Hand)</vt:lpstr>
      <vt:lpstr>International Service Program: Let Us Learn Madagascar</vt:lpstr>
      <vt:lpstr>Amelia Earhart Fellowship Fund  2018-2020 Total Funding: US$600,000 </vt:lpstr>
      <vt:lpstr>Jane M. Klausman Women in Business Scholarship Fund 2018-2020 Total Funding: US$224,000 </vt:lpstr>
      <vt:lpstr>Young Women in Public Affairs Award 2018-2020 Total Funding: US$176,000 </vt:lpstr>
      <vt:lpstr>Women in Technology Scholarship</vt:lpstr>
      <vt:lpstr>Mary E. Jenkins 1919 Society</vt:lpstr>
      <vt:lpstr>Centennial Anniversary Grants</vt:lpstr>
      <vt:lpstr>PowerPoint Presentation</vt:lpstr>
      <vt:lpstr>Campaigns and Giving Opportunities</vt:lpstr>
      <vt:lpstr>Your Gift Makes a Lasting Difference</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Edrinn</dc:creator>
  <cp:lastModifiedBy>Fraser, Lisa B      HHHH</cp:lastModifiedBy>
  <cp:revision>118</cp:revision>
  <cp:lastPrinted>2018-10-01T18:53:30Z</cp:lastPrinted>
  <dcterms:created xsi:type="dcterms:W3CDTF">2018-01-12T21:14:27Z</dcterms:created>
  <dcterms:modified xsi:type="dcterms:W3CDTF">2018-10-01T18:56:47Z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0x010100873409226164544896EEAA7217514EB0</vt:lpwstr>
  </property>
</Properties>
</file>