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6"/>
  </p:notesMasterIdLst>
  <p:sldIdLst>
    <p:sldId id="256" r:id="rId2"/>
    <p:sldId id="319" r:id="rId3"/>
    <p:sldId id="320" r:id="rId4"/>
    <p:sldId id="321" r:id="rId5"/>
    <p:sldId id="323" r:id="rId6"/>
    <p:sldId id="322" r:id="rId7"/>
    <p:sldId id="324" r:id="rId8"/>
    <p:sldId id="325" r:id="rId9"/>
    <p:sldId id="327" r:id="rId10"/>
    <p:sldId id="326" r:id="rId11"/>
    <p:sldId id="328" r:id="rId12"/>
    <p:sldId id="329" r:id="rId13"/>
    <p:sldId id="330" r:id="rId14"/>
    <p:sldId id="33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D2E27-4E68-4D25-A127-07AED0CFE263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9CB1C-F75A-44FC-86C6-19AB2EF4E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3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9239746" y="762003"/>
            <a:ext cx="292531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78" indent="0" algn="ctr">
              <a:buNone/>
              <a:defRPr sz="2200"/>
            </a:lvl2pPr>
            <a:lvl3pPr marL="914354" indent="0" algn="ctr">
              <a:buNone/>
              <a:defRPr sz="22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4278F7-07EB-46EE-BC3E-E2A6DF80E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871" y="1701023"/>
            <a:ext cx="2647455" cy="1585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0C7058-633E-4BD1-9A3E-CF9B6B10A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8145" y="3583412"/>
            <a:ext cx="1390915" cy="1297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36319" y="868680"/>
            <a:ext cx="1492847" cy="51206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31051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2534" y="1258784"/>
            <a:ext cx="4336967" cy="47305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55823" y="1258782"/>
            <a:ext cx="4264848" cy="4730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8204" y="1166086"/>
            <a:ext cx="4049485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38204" y="2073436"/>
            <a:ext cx="4049485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1444" y="1166090"/>
            <a:ext cx="4179864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1444" y="2073436"/>
            <a:ext cx="4179864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952" y="276102"/>
            <a:ext cx="8416159" cy="697676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951" y="975555"/>
            <a:ext cx="8416161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20619" y="1092531"/>
            <a:ext cx="8416159" cy="504146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3" y="6356354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7103FB-9B0F-4078-83D8-9B57B177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78" y="276102"/>
            <a:ext cx="8416159" cy="697676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500">
              <a:srgbClr val="BFE2E4"/>
            </a:gs>
            <a:gs pos="37000">
              <a:srgbClr val="D4E3DC"/>
            </a:gs>
            <a:gs pos="0">
              <a:srgbClr val="FFE6C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" y="758952"/>
            <a:ext cx="248254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1051" y="426858"/>
            <a:ext cx="8789621" cy="66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1052" y="1190601"/>
            <a:ext cx="8789621" cy="4828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4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8" y="6356354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796B70-8E11-4A72-B3A5-E91F9F10A05D}"/>
              </a:ext>
            </a:extLst>
          </p:cNvPr>
          <p:cNvSpPr/>
          <p:nvPr userDrawn="1"/>
        </p:nvSpPr>
        <p:spPr>
          <a:xfrm>
            <a:off x="1" y="768096"/>
            <a:ext cx="2482545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184A8-DF82-44CC-ACC1-77C3C59B14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4253" y="1864012"/>
            <a:ext cx="2234040" cy="1338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8F03D6-5509-4F6A-8FD7-388A7F9F5C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46168" y="3655758"/>
            <a:ext cx="1318256" cy="1229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70" indent="-182870" algn="l" defTabSz="914354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66" indent="-182870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42" indent="-182870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20" indent="-182870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298" indent="-182870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B997-3C0A-4746-B261-01700F80A1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ctr">
              <a:spcBef>
                <a:spcPts val="1200"/>
              </a:spcBef>
              <a:buClr>
                <a:srgbClr val="40BAD2"/>
              </a:buClr>
            </a:pPr>
            <a:r>
              <a:rPr lang="en-US" dirty="0" err="1"/>
              <a:t>Zonta</a:t>
            </a:r>
            <a:r>
              <a:rPr lang="en-US" dirty="0"/>
              <a:t> USA Caucus</a:t>
            </a:r>
            <a:br>
              <a:rPr lang="en-US" dirty="0"/>
            </a:br>
            <a:r>
              <a:rPr lang="en-US" sz="2400" spc="0" dirty="0">
                <a:solidFill>
                  <a:srgbClr val="40BAD2">
                    <a:lumMod val="20000"/>
                    <a:lumOff val="80000"/>
                  </a:srgbClr>
                </a:solidFill>
                <a:ea typeface="+mn-ea"/>
                <a:cs typeface="+mn-cs"/>
              </a:rPr>
              <a:t>Who we are, what we do and how we empower our districts</a:t>
            </a:r>
            <a:br>
              <a:rPr lang="en-US" sz="2400" spc="0" dirty="0">
                <a:solidFill>
                  <a:srgbClr val="40BAD2">
                    <a:lumMod val="20000"/>
                    <a:lumOff val="80000"/>
                  </a:srgbClr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C2717-8A46-4C29-A40D-CE35B849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70" y="4600973"/>
            <a:ext cx="7315200" cy="914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Bobbee</a:t>
            </a:r>
            <a:r>
              <a:rPr lang="en-US" sz="2400" dirty="0"/>
              <a:t> Cardillo, District 3 Advocacy Chair</a:t>
            </a:r>
          </a:p>
        </p:txBody>
      </p:sp>
    </p:spTree>
    <p:extLst>
      <p:ext uri="{BB962C8B-B14F-4D97-AF65-F5344CB8AC3E}">
        <p14:creationId xmlns:p14="http://schemas.microsoft.com/office/powerpoint/2010/main" val="306885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We will…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6251" y="1043609"/>
            <a:ext cx="9616176" cy="5436706"/>
          </a:xfrm>
        </p:spPr>
        <p:txBody>
          <a:bodyPr>
            <a:normAutofit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Provide resources to clubs for conducting advocacy:</a:t>
            </a:r>
          </a:p>
          <a:p>
            <a:pPr marL="1142978" lvl="1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 err="1">
                <a:solidFill>
                  <a:schemeClr val="tx2"/>
                </a:solidFill>
              </a:rPr>
              <a:t>Zonta</a:t>
            </a:r>
            <a:r>
              <a:rPr lang="en-US" sz="4000" dirty="0">
                <a:solidFill>
                  <a:schemeClr val="tx2"/>
                </a:solidFill>
              </a:rPr>
              <a:t> USA Caucus Advocacy Tool Kit on the ZI website.</a:t>
            </a:r>
          </a:p>
          <a:p>
            <a:pPr marL="1142978" lvl="1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tx2"/>
                </a:solidFill>
              </a:rPr>
              <a:t>Provides briefs on particular issues and guidance on conducting advocacy.</a:t>
            </a:r>
            <a:endParaRPr lang="en-US" sz="4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3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D97F-4E40-EA4B-BE84-DF613433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565" y="98867"/>
            <a:ext cx="8789621" cy="664191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ZI Advocacy Tools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F4E7F0-816A-9443-A239-2E5E36A49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652" y="843810"/>
            <a:ext cx="8010939" cy="5947954"/>
          </a:xfrm>
        </p:spPr>
      </p:pic>
    </p:spTree>
    <p:extLst>
      <p:ext uri="{BB962C8B-B14F-4D97-AF65-F5344CB8AC3E}">
        <p14:creationId xmlns:p14="http://schemas.microsoft.com/office/powerpoint/2010/main" val="325321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116740-ABAF-3E4C-BF84-92DC0633B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791" y="89452"/>
            <a:ext cx="6797799" cy="66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18B6A5-6D64-5D49-9346-390747EB1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3758" y="337930"/>
            <a:ext cx="8447654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How you will talk about it…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6251" y="1043609"/>
            <a:ext cx="9616176" cy="5436706"/>
          </a:xfrm>
        </p:spPr>
        <p:txBody>
          <a:bodyPr>
            <a:normAutofit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Talk about an issue from the heart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Say it with a theme – “The ERA means Equal Pay for All”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Say it with a personal story 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Tell the message from a renowned advocate 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Pictures are worth a thousand words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4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1842317"/>
          </a:xfrm>
        </p:spPr>
        <p:txBody>
          <a:bodyPr>
            <a:normAutofit fontScale="90000"/>
          </a:bodyPr>
          <a:lstStyle/>
          <a:p>
            <a:r>
              <a:rPr lang="en-US" sz="6000" b="1" dirty="0" err="1"/>
              <a:t>Zonta</a:t>
            </a:r>
            <a:r>
              <a:rPr lang="en-US" sz="6000" b="1" dirty="0"/>
              <a:t> International Advocacy Committee USA Caucus</a:t>
            </a:r>
            <a:endParaRPr lang="en-US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6312" y="2136913"/>
            <a:ext cx="9616176" cy="4721087"/>
          </a:xfrm>
        </p:spPr>
        <p:txBody>
          <a:bodyPr>
            <a:normAutofit fontScale="77500" lnSpcReduction="20000"/>
          </a:bodyPr>
          <a:lstStyle/>
          <a:p>
            <a:pPr algn="ctr">
              <a:spcAft>
                <a:spcPts val="1200"/>
              </a:spcAft>
            </a:pPr>
            <a:r>
              <a:rPr lang="en-US" sz="5700" dirty="0"/>
              <a:t>What is it?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 sz="5200" dirty="0" err="1"/>
              <a:t>Zonta</a:t>
            </a:r>
            <a:r>
              <a:rPr lang="en-US" sz="5200" dirty="0"/>
              <a:t> clubs and districts in the U.S. united to support </a:t>
            </a:r>
            <a:r>
              <a:rPr lang="en-US" sz="5200" dirty="0" err="1"/>
              <a:t>Zonta</a:t>
            </a:r>
            <a:r>
              <a:rPr lang="en-US" sz="5200" dirty="0"/>
              <a:t> International’s mission to empower women and girls through service and advocacy.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5200" dirty="0"/>
              <a:t>Working under the direction of the International Advocacy Committee, the </a:t>
            </a:r>
            <a:r>
              <a:rPr lang="en-US" sz="5200" dirty="0" err="1"/>
              <a:t>Zonta</a:t>
            </a:r>
            <a:r>
              <a:rPr lang="en-US" sz="5200" dirty="0"/>
              <a:t> USA Caucus is a platform for advocacy actions within the U.S.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03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Who is in it?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5824" y="1302025"/>
            <a:ext cx="9241801" cy="4611757"/>
          </a:xfrm>
        </p:spPr>
        <p:txBody>
          <a:bodyPr>
            <a:normAutofit fontScale="92500" lnSpcReduction="10000"/>
          </a:bodyPr>
          <a:lstStyle/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One representative from each of the </a:t>
            </a:r>
            <a:r>
              <a:rPr lang="en-US" sz="4800" dirty="0" err="1"/>
              <a:t>Zonta</a:t>
            </a:r>
            <a:r>
              <a:rPr lang="en-US" sz="4800" dirty="0"/>
              <a:t> Districts in the U.S.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A total of 13 members.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The members of the International Advocacy Committee, based in the U.S., are ex-officio members of the </a:t>
            </a:r>
            <a:r>
              <a:rPr lang="en-US" sz="4800" dirty="0" err="1"/>
              <a:t>Zonta</a:t>
            </a:r>
            <a:r>
              <a:rPr lang="en-US" sz="4800" dirty="0"/>
              <a:t> USA Caucus.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1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What do we do?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5824" y="1302025"/>
            <a:ext cx="9241801" cy="4611757"/>
          </a:xfrm>
        </p:spPr>
        <p:txBody>
          <a:bodyPr>
            <a:normAutofit/>
          </a:bodyPr>
          <a:lstStyle/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Stay informed about federal and state legislation that impacts women.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Select women’s issues to work on, based on ZI’s broad mission and specific goals.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80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How do we do it?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5824" y="1302025"/>
            <a:ext cx="9241801" cy="5387010"/>
          </a:xfrm>
        </p:spPr>
        <p:txBody>
          <a:bodyPr>
            <a:normAutofit fontScale="85000" lnSpcReduction="20000"/>
          </a:bodyPr>
          <a:lstStyle/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Committee members work on staying informed about federal and state legislation related to each  issue; 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Work to find potential partners working towards the same issue/goal; and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Share the relevant information at the meetings for discussion and approval (by vote).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8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How do we do it?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5824" y="1302025"/>
            <a:ext cx="9241801" cy="5436706"/>
          </a:xfrm>
        </p:spPr>
        <p:txBody>
          <a:bodyPr>
            <a:normAutofit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We have formed sub-committees to address the following issues:</a:t>
            </a:r>
          </a:p>
          <a:p>
            <a:pPr marL="1028678" lvl="1" indent="-5715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tx2"/>
                </a:solidFill>
              </a:rPr>
              <a:t>Equal Rights Amendment (ERA)</a:t>
            </a:r>
          </a:p>
          <a:p>
            <a:pPr marL="1028678" lvl="1" indent="-5715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tx2"/>
                </a:solidFill>
              </a:rPr>
              <a:t>Ending Child Marriage</a:t>
            </a:r>
          </a:p>
          <a:p>
            <a:pPr marL="1028678" lvl="1" indent="-5715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tx2"/>
                </a:solidFill>
              </a:rPr>
              <a:t>Human Trafficking</a:t>
            </a:r>
          </a:p>
          <a:p>
            <a:pPr marL="1028678" lvl="1" indent="-5715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tx2"/>
                </a:solidFill>
              </a:rPr>
              <a:t>Cities for CEDAW</a:t>
            </a:r>
          </a:p>
          <a:p>
            <a:pPr marL="1142978" lvl="1" indent="-68580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6500" dirty="0"/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So far, we have…..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8028" y="1043609"/>
            <a:ext cx="9616176" cy="5436706"/>
          </a:xfrm>
        </p:spPr>
        <p:txBody>
          <a:bodyPr>
            <a:normAutofit fontScale="92500" lnSpcReduction="10000"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Joined the ERA Coalition ,attend their meetings, and collaborate on ERA efforts in Virginia and Arizona.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Teamed up with Unchained At Last, for getting Child Marriage laws amended in the U.S.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Work with Cities for CEDAW, to provide a toolkit and support for promoting the tenets of CEDAW</a:t>
            </a:r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9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We will…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6251" y="1043609"/>
            <a:ext cx="9616176" cy="5436706"/>
          </a:xfrm>
        </p:spPr>
        <p:txBody>
          <a:bodyPr>
            <a:normAutofit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Encourage </a:t>
            </a:r>
            <a:r>
              <a:rPr lang="en-US" sz="4400" dirty="0" err="1"/>
              <a:t>Zonta</a:t>
            </a:r>
            <a:r>
              <a:rPr lang="en-US" sz="4400" dirty="0"/>
              <a:t> members in the U.S. to get involved in local actions for advocacy.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Educate </a:t>
            </a:r>
            <a:r>
              <a:rPr lang="en-US" sz="4400" dirty="0" err="1"/>
              <a:t>Zonta</a:t>
            </a:r>
            <a:r>
              <a:rPr lang="en-US" sz="4400" dirty="0"/>
              <a:t> members about state and federal laws.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/>
              <a:t>Continue to find partners for each of our causes, to strengthen our efforts.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ED07E1-2461-4330-ABFB-0AF19D12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338" y="85874"/>
            <a:ext cx="9162288" cy="957735"/>
          </a:xfrm>
        </p:spPr>
        <p:txBody>
          <a:bodyPr>
            <a:normAutofit/>
          </a:bodyPr>
          <a:lstStyle/>
          <a:p>
            <a:r>
              <a:rPr lang="en-US" sz="5400" b="1" dirty="0"/>
              <a:t>We will…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57533A-A5BA-43A2-A391-6FD20C8F3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8028" y="1043609"/>
            <a:ext cx="9616176" cy="5436706"/>
          </a:xfrm>
        </p:spPr>
        <p:txBody>
          <a:bodyPr>
            <a:normAutofit fontScale="85000" lnSpcReduction="20000"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Be an advocate for our districts and forward your ideas or concerns to the caucus.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Work with districts to implement advocacy actions at the state level including scripted day meeting suggestions.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200" dirty="0"/>
              <a:t>Send out Action Alert emails to members to take action on an urgent issue.</a:t>
            </a: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300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5681</TotalTime>
  <Words>476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Courier New</vt:lpstr>
      <vt:lpstr>Wingdings 2</vt:lpstr>
      <vt:lpstr>Frame</vt:lpstr>
      <vt:lpstr>Zonta USA Caucus Who we are, what we do and how we empower our districts </vt:lpstr>
      <vt:lpstr>Zonta International Advocacy Committee USA Caucus</vt:lpstr>
      <vt:lpstr>Who is in it?</vt:lpstr>
      <vt:lpstr>What do we do?</vt:lpstr>
      <vt:lpstr>How do we do it?</vt:lpstr>
      <vt:lpstr>How do we do it?</vt:lpstr>
      <vt:lpstr>So far, we have….. </vt:lpstr>
      <vt:lpstr>We will…</vt:lpstr>
      <vt:lpstr>We will…</vt:lpstr>
      <vt:lpstr>We will…</vt:lpstr>
      <vt:lpstr>ZI Advocacy Tools</vt:lpstr>
      <vt:lpstr>PowerPoint Presentation</vt:lpstr>
      <vt:lpstr>PowerPoint Presentation</vt:lpstr>
      <vt:lpstr>How you will talk about it…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Kautz</dc:creator>
  <cp:lastModifiedBy>Joanne Gallos</cp:lastModifiedBy>
  <cp:revision>27</cp:revision>
  <dcterms:created xsi:type="dcterms:W3CDTF">2019-02-18T18:48:09Z</dcterms:created>
  <dcterms:modified xsi:type="dcterms:W3CDTF">2019-10-03T15:43:38Z</dcterms:modified>
</cp:coreProperties>
</file>