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4"/>
  </p:sldMasterIdLst>
  <p:notesMasterIdLst>
    <p:notesMasterId r:id="rId22"/>
  </p:notesMasterIdLst>
  <p:handoutMasterIdLst>
    <p:handoutMasterId r:id="rId23"/>
  </p:handoutMasterIdLst>
  <p:sldIdLst>
    <p:sldId id="385" r:id="rId5"/>
    <p:sldId id="432" r:id="rId6"/>
    <p:sldId id="395" r:id="rId7"/>
    <p:sldId id="457" r:id="rId8"/>
    <p:sldId id="452" r:id="rId9"/>
    <p:sldId id="456" r:id="rId10"/>
    <p:sldId id="454" r:id="rId11"/>
    <p:sldId id="459" r:id="rId12"/>
    <p:sldId id="442" r:id="rId13"/>
    <p:sldId id="460" r:id="rId14"/>
    <p:sldId id="455" r:id="rId15"/>
    <p:sldId id="271" r:id="rId16"/>
    <p:sldId id="410" r:id="rId17"/>
    <p:sldId id="453" r:id="rId18"/>
    <p:sldId id="388" r:id="rId19"/>
    <p:sldId id="435" r:id="rId20"/>
    <p:sldId id="398" r:id="rId2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898B"/>
    <a:srgbClr val="9B3937"/>
    <a:srgbClr val="82302E"/>
    <a:srgbClr val="2D5559"/>
    <a:srgbClr val="33A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2" autoAdjust="0"/>
    <p:restoredTop sz="97257" autoAdjust="0"/>
  </p:normalViewPr>
  <p:slideViewPr>
    <p:cSldViewPr>
      <p:cViewPr varScale="1">
        <p:scale>
          <a:sx n="82" d="100"/>
          <a:sy n="82" d="100"/>
        </p:scale>
        <p:origin x="581" y="5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07"/>
    </p:cViewPr>
  </p:sorterViewPr>
  <p:notesViewPr>
    <p:cSldViewPr>
      <p:cViewPr varScale="1">
        <p:scale>
          <a:sx n="53" d="100"/>
          <a:sy n="53" d="100"/>
        </p:scale>
        <p:origin x="1718" y="2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2BF912-1181-471D-AD99-28776076078B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763E06-CE24-4A04-A57F-6336ED2DDAF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77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BA0ED-9A1C-4916-853C-00C820CA5EC6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162EB-A350-4C13-96E8-9D42FF38AA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76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  <a:p>
            <a:r>
              <a:rPr lang="en-US" sz="1400" dirty="0"/>
              <a:t>Good Afternoon and WELCOME to Table Talks….you are in the </a:t>
            </a:r>
            <a:r>
              <a:rPr lang="en-US" sz="1400" b="1" dirty="0"/>
              <a:t>Succession Planning for Leadership </a:t>
            </a:r>
            <a:r>
              <a:rPr lang="en-US" sz="1400" dirty="0"/>
              <a:t>Talk Group!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75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Let’s Hear From You….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38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Would someone share with us how your club plans for leadership succession ?  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How do you train your club officers ?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Do any clubs here have a mentorship plan they are currently using ?</a:t>
            </a:r>
          </a:p>
          <a:p>
            <a:endParaRPr lang="en-US" sz="1400" b="1" dirty="0"/>
          </a:p>
          <a:p>
            <a:endParaRPr lang="en-US" sz="1400" b="1" dirty="0"/>
          </a:p>
          <a:p>
            <a:r>
              <a:rPr lang="en-US" sz="1400" b="1" dirty="0"/>
              <a:t>What kinds leadership resources are you currently using?  Zonta/ or otherwise…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973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69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Everyone take (3)  Post Its and write clearly …..What Makes a Good Leader</a:t>
            </a:r>
          </a:p>
          <a:p>
            <a:endParaRPr lang="en-US" sz="1800" b="1" dirty="0"/>
          </a:p>
          <a:p>
            <a:r>
              <a:rPr lang="en-US" sz="1800" b="1" dirty="0"/>
              <a:t>Write on a Post-It and add to flip chart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43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Call out your ideas…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17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Let’s secure Zonta’s future another 100 years through strong leaders in our clubs, districts and on the International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473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During our Centennial year, it is a perfect time to think about our clubs, our district, where they are heading…  And Ask: </a:t>
            </a:r>
          </a:p>
          <a:p>
            <a:endParaRPr lang="en-US" sz="1800" dirty="0"/>
          </a:p>
          <a:p>
            <a:r>
              <a:rPr lang="en-US" sz="1800" b="1" dirty="0"/>
              <a:t>How can I help to strengthen them? </a:t>
            </a:r>
          </a:p>
          <a:p>
            <a:endParaRPr lang="en-US" sz="1800" dirty="0"/>
          </a:p>
          <a:p>
            <a:r>
              <a:rPr lang="en-US" sz="1800" b="1" u="sng" dirty="0"/>
              <a:t>Take Away:  </a:t>
            </a:r>
            <a:r>
              <a:rPr lang="en-US" sz="1800" dirty="0"/>
              <a:t>On Post-It….one thing I will do this year to strengthen leadership in my club.</a:t>
            </a:r>
          </a:p>
          <a:p>
            <a:endParaRPr lang="en-US" sz="1800" dirty="0"/>
          </a:p>
          <a:p>
            <a:r>
              <a:rPr lang="en-US" sz="1800" dirty="0"/>
              <a:t>Take back ideas to put into action and secure our future for a STRONG ZONTA.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972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Zonta.org </a:t>
            </a:r>
            <a:r>
              <a:rPr lang="en-US" sz="1800" dirty="0"/>
              <a:t>has very useful and comprehensive leadership resources –  at our fingertips…..USE THEM Wisely.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841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I am Tebbie Clift</a:t>
            </a:r>
          </a:p>
          <a:p>
            <a:r>
              <a:rPr lang="en-US" sz="1400" b="1" dirty="0"/>
              <a:t>Member of the Zonta Club of New York</a:t>
            </a:r>
          </a:p>
          <a:p>
            <a:r>
              <a:rPr lang="en-US" sz="1400" b="1" dirty="0"/>
              <a:t>And this biennium, Chair of the D3 Leadership Development Committee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7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3427810"/>
            <a:ext cx="7315200" cy="3086100"/>
          </a:xfrm>
        </p:spPr>
        <p:txBody>
          <a:bodyPr>
            <a:normAutofit/>
          </a:bodyPr>
          <a:lstStyle/>
          <a:p>
            <a:r>
              <a:rPr lang="en-US" sz="1400" dirty="0"/>
              <a:t>Our focus today is on Club and District Leadership </a:t>
            </a:r>
          </a:p>
          <a:p>
            <a:endParaRPr lang="en-US" sz="1400" dirty="0"/>
          </a:p>
          <a:p>
            <a:r>
              <a:rPr lang="en-US" sz="1400" dirty="0"/>
              <a:t>Our goal is to introduce Succession Planning as a means to aid us in </a:t>
            </a:r>
            <a:r>
              <a:rPr lang="en-US" sz="1400" b="1" dirty="0"/>
              <a:t>identifying, growing, and securing </a:t>
            </a:r>
            <a:r>
              <a:rPr lang="en-US" sz="1400" dirty="0"/>
              <a:t>our future through a planned leadership effort.</a:t>
            </a:r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57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38100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90280"/>
            <a:ext cx="8534400" cy="3286720"/>
          </a:xfrm>
        </p:spPr>
        <p:txBody>
          <a:bodyPr>
            <a:noAutofit/>
          </a:bodyPr>
          <a:lstStyle/>
          <a:p>
            <a:r>
              <a:rPr lang="en-US" sz="1400" dirty="0"/>
              <a:t>I’d like to begin by introducing ourselves…include your name/ club/  the office you hold/   </a:t>
            </a:r>
          </a:p>
          <a:p>
            <a:r>
              <a:rPr lang="en-US" sz="1400" dirty="0"/>
              <a:t>Let us know if you are a 1st timer</a:t>
            </a:r>
          </a:p>
          <a:p>
            <a:endParaRPr lang="en-US" sz="1400" dirty="0"/>
          </a:p>
          <a:p>
            <a:r>
              <a:rPr lang="en-US" sz="1400" dirty="0"/>
              <a:t>And….(1) benefit of being an officer or committee  chair; AND if you are a </a:t>
            </a:r>
            <a:r>
              <a:rPr lang="en-US" sz="1400" b="1" dirty="0"/>
              <a:t>1</a:t>
            </a:r>
            <a:r>
              <a:rPr lang="en-US" sz="1400" b="1" baseline="30000" dirty="0"/>
              <a:t>st</a:t>
            </a:r>
            <a:r>
              <a:rPr lang="en-US" sz="1400" b="1" dirty="0"/>
              <a:t> timer  (I’ll start……)  &gt; challenges – they bring opportunities and growth </a:t>
            </a:r>
          </a:p>
          <a:p>
            <a:r>
              <a:rPr lang="en-US" sz="1400" b="1" dirty="0"/>
              <a:t>Thank you!</a:t>
            </a:r>
          </a:p>
          <a:p>
            <a:r>
              <a:rPr lang="en-US" sz="1400" b="1" dirty="0"/>
              <a:t>~~~~~~~~~~~~~~~~~~~~~~~~~~~~~~~~~~~~~~~~~~~~~~~~~~~~~~~~~~~~~~~~~~~~~~~~~~~~~</a:t>
            </a:r>
          </a:p>
          <a:p>
            <a:r>
              <a:rPr lang="en-US" sz="1400" b="1" dirty="0"/>
              <a:t>**  We have about  15 minutes – timekeeper   [10 minutes/ 5 minutes / 2 minutes</a:t>
            </a:r>
          </a:p>
          <a:p>
            <a:r>
              <a:rPr lang="en-US" sz="1400" dirty="0"/>
              <a:t>All of us are all here because we joined an </a:t>
            </a:r>
            <a:r>
              <a:rPr lang="en-US" sz="1400" b="1" u="sng" dirty="0"/>
              <a:t>organization that works to Empower Women  </a:t>
            </a:r>
            <a:r>
              <a:rPr lang="en-US" sz="1400" dirty="0"/>
              <a:t>We do this through service and advocacy, but also by empowering each other and ourselves through leadership opportunities that Zonta provides both in our clubs and on the district level.</a:t>
            </a:r>
          </a:p>
          <a:p>
            <a:endParaRPr lang="en-US" sz="1400" dirty="0"/>
          </a:p>
          <a:p>
            <a:r>
              <a:rPr lang="en-US" sz="1800" b="1" dirty="0"/>
              <a:t>This goal can only be accomplished by starting with strong leadership in our clubs and our district level.  Next stop – Zonta International.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2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43000" y="3406039"/>
            <a:ext cx="7315200" cy="3086100"/>
          </a:xfrm>
        </p:spPr>
        <p:txBody>
          <a:bodyPr/>
          <a:lstStyle/>
          <a:p>
            <a:r>
              <a:rPr lang="en-US" sz="1400" dirty="0"/>
              <a:t>Right now, in District 3, our current state of leadership is showing that there are …..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b="1" dirty="0">
                <a:solidFill>
                  <a:srgbClr val="9B3937"/>
                </a:solidFill>
              </a:rPr>
              <a:t>Q:   Are you experiencing any of these situations in </a:t>
            </a:r>
            <a:r>
              <a:rPr lang="en-US" sz="1400" b="1" u="sng" dirty="0">
                <a:solidFill>
                  <a:srgbClr val="9B3937"/>
                </a:solidFill>
              </a:rPr>
              <a:t>your club?  </a:t>
            </a:r>
          </a:p>
          <a:p>
            <a:endParaRPr lang="en-US" sz="1400" b="1" u="sng" dirty="0">
              <a:solidFill>
                <a:srgbClr val="9B3937"/>
              </a:solidFill>
            </a:endParaRPr>
          </a:p>
          <a:p>
            <a:endParaRPr lang="en-US" sz="1400" b="1" u="sng" dirty="0">
              <a:solidFill>
                <a:srgbClr val="9B3937"/>
              </a:solidFill>
            </a:endParaRPr>
          </a:p>
          <a:p>
            <a:r>
              <a:rPr lang="en-US" sz="1400" b="1" dirty="0">
                <a:solidFill>
                  <a:srgbClr val="9B3937"/>
                </a:solidFill>
              </a:rPr>
              <a:t>Q:   What do you see as the barriers/challenges to getting members to step up and accept leadership positions?</a:t>
            </a:r>
          </a:p>
          <a:p>
            <a:endParaRPr lang="en-US" sz="1400" b="1" dirty="0">
              <a:solidFill>
                <a:srgbClr val="9B3937"/>
              </a:solidFill>
            </a:endParaRPr>
          </a:p>
          <a:p>
            <a:r>
              <a:rPr lang="en-US" sz="1400" b="1" i="1" dirty="0">
                <a:solidFill>
                  <a:srgbClr val="9B3937"/>
                </a:solidFill>
              </a:rPr>
              <a:t>       *** write them on flip chart paper;    markers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452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Our membership numbers need to increase – this is a membership issues</a:t>
            </a:r>
          </a:p>
          <a:p>
            <a:endParaRPr lang="en-US" sz="1400" dirty="0"/>
          </a:p>
          <a:p>
            <a:r>
              <a:rPr lang="en-US" sz="1400" dirty="0"/>
              <a:t>And with fewer members in clubs, leadership becomes a  more of a challenge to identify and encourage to take positions in our club &amp; on the district level.</a:t>
            </a:r>
          </a:p>
          <a:p>
            <a:endParaRPr lang="en-US" sz="1400" dirty="0"/>
          </a:p>
          <a:p>
            <a:r>
              <a:rPr lang="en-US" sz="1400" dirty="0"/>
              <a:t>BUT…….No matter the number of members, we need to consider the future of our leadership….  who will lead next….and how do we prepare for that to happen.</a:t>
            </a:r>
          </a:p>
          <a:p>
            <a:endParaRPr lang="en-US" sz="1400" b="1" dirty="0"/>
          </a:p>
          <a:p>
            <a:r>
              <a:rPr lang="en-US" sz="1400" b="1" dirty="0"/>
              <a:t>…..a good case for Strategic Planning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2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/>
              <a:t>To keep ZONTA strong, we need to talk about and make concerted efforts to plan for our club’s future and our district’s future.  </a:t>
            </a:r>
          </a:p>
          <a:p>
            <a:endParaRPr lang="en-US" sz="1400" b="1" dirty="0"/>
          </a:p>
          <a:p>
            <a:r>
              <a:rPr lang="en-US" sz="1400" b="1" dirty="0"/>
              <a:t>That means we need to plan intentionally and “strategically” for leaders within our clubs who can, and are willing, to step up into leadership positions.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831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Succession Planning needs to be intentional</a:t>
            </a:r>
          </a:p>
          <a:p>
            <a:endParaRPr lang="en-US" sz="1400" dirty="0"/>
          </a:p>
          <a:p>
            <a:r>
              <a:rPr lang="en-US" sz="1400" dirty="0"/>
              <a:t>Talk about leadership at club meetings</a:t>
            </a:r>
          </a:p>
          <a:p>
            <a:endParaRPr lang="en-US" sz="1400" dirty="0"/>
          </a:p>
          <a:p>
            <a:r>
              <a:rPr lang="en-US" sz="1400" dirty="0"/>
              <a:t>Have a club meeting to </a:t>
            </a:r>
            <a:r>
              <a:rPr lang="en-US" sz="1400" b="1" dirty="0"/>
              <a:t>discuss leadership goals</a:t>
            </a:r>
            <a:r>
              <a:rPr lang="en-US" sz="1400" dirty="0"/>
              <a:t>, </a:t>
            </a:r>
            <a:r>
              <a:rPr lang="en-US" sz="1400" b="1" dirty="0"/>
              <a:t>committees</a:t>
            </a:r>
            <a:r>
              <a:rPr lang="en-US" sz="1400" dirty="0"/>
              <a:t>  and </a:t>
            </a:r>
            <a:r>
              <a:rPr lang="en-US" sz="1400" b="1" dirty="0"/>
              <a:t>succession </a:t>
            </a:r>
          </a:p>
          <a:p>
            <a:endParaRPr lang="en-US" sz="1400" b="1" dirty="0"/>
          </a:p>
          <a:p>
            <a:r>
              <a:rPr lang="en-US" sz="1400" b="1" dirty="0"/>
              <a:t>HAVE A NOMINATING COMMITTEE in place all year long to work on club leadership through “Replacement Planning”, commonly called    Strategic 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51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162EB-A350-4C13-96E8-9D42FF38AA9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99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7600" y="635686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2400" y="3908552"/>
            <a:ext cx="8940800" cy="1146048"/>
          </a:xfrm>
        </p:spPr>
        <p:txBody>
          <a:bodyPr>
            <a:noAutofit/>
          </a:bodyPr>
          <a:lstStyle>
            <a:lvl1pPr algn="l">
              <a:defRPr sz="3600" b="1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Course Title Name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19144"/>
            <a:ext cx="97536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4174"/>
            <a:ext cx="3885499" cy="29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1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737600" y="6356867"/>
            <a:ext cx="284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422405" y="4953000"/>
            <a:ext cx="9107055" cy="1295400"/>
          </a:xfrm>
        </p:spPr>
        <p:txBody>
          <a:bodyPr>
            <a:noAutofit/>
          </a:bodyPr>
          <a:lstStyle>
            <a:lvl1pPr algn="l">
              <a:defRPr sz="2600" b="0" baseline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Name, Name</a:t>
            </a:r>
            <a:br>
              <a:rPr lang="en-US" dirty="0"/>
            </a:br>
            <a:r>
              <a:rPr lang="en-US" dirty="0"/>
              <a:t>Zonta Club XX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3819144"/>
            <a:ext cx="9753600" cy="0"/>
          </a:xfrm>
          <a:prstGeom prst="line">
            <a:avLst/>
          </a:prstGeom>
          <a:ln w="57150">
            <a:solidFill>
              <a:srgbClr val="F5BD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422400" y="3819144"/>
            <a:ext cx="8940800" cy="12862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Lato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464174"/>
            <a:ext cx="3885499" cy="295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835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914400" y="2650937"/>
            <a:ext cx="10668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is a leading global organization of professionals empowering women through service and advocacy.</a:t>
            </a:r>
          </a:p>
        </p:txBody>
      </p:sp>
      <p:pic>
        <p:nvPicPr>
          <p:cNvPr id="9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914400" y="279400"/>
            <a:ext cx="1066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3600" dirty="0"/>
              <a:t>Zonta International Mission</a:t>
            </a:r>
          </a:p>
        </p:txBody>
      </p:sp>
    </p:spTree>
    <p:extLst>
      <p:ext uri="{BB962C8B-B14F-4D97-AF65-F5344CB8AC3E}">
        <p14:creationId xmlns:p14="http://schemas.microsoft.com/office/powerpoint/2010/main" val="414351380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933583" y="2216030"/>
            <a:ext cx="10668000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Zonta International envisions a world in which women's rights are recognized as human rights and every woman is able to achieve her full potential.</a:t>
            </a:r>
          </a:p>
          <a:p>
            <a:pPr algn="ctr">
              <a:defRPr/>
            </a:pPr>
            <a:endParaRPr lang="en-US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In such a world, women have access to all resources and are represented in decision-making positions on an equal basis with men.</a:t>
            </a:r>
          </a:p>
          <a:p>
            <a:pPr algn="ctr">
              <a:defRPr/>
            </a:pPr>
            <a:endParaRPr lang="en-US" altLang="en-US" sz="26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en-US" sz="2600" dirty="0">
                <a:solidFill>
                  <a:prstClr val="black"/>
                </a:solidFill>
              </a:rPr>
              <a:t>In such a world, no woman lives in fear of violence</a:t>
            </a:r>
            <a:r>
              <a:rPr lang="en-US" altLang="en-US" sz="2600" dirty="0">
                <a:solidFill>
                  <a:srgbClr val="802528"/>
                </a:solidFill>
              </a:rPr>
              <a:t>.</a:t>
            </a:r>
          </a:p>
        </p:txBody>
      </p:sp>
      <p:pic>
        <p:nvPicPr>
          <p:cNvPr id="15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33584" y="279400"/>
            <a:ext cx="10668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Lato" pitchFamily="34" charset="0"/>
              </a:defRPr>
            </a:lvl1pPr>
          </a:lstStyle>
          <a:p>
            <a:r>
              <a:rPr lang="en-US" sz="3600" dirty="0"/>
              <a:t>Zonta International Vision</a:t>
            </a:r>
          </a:p>
        </p:txBody>
      </p:sp>
    </p:spTree>
    <p:extLst>
      <p:ext uri="{BB962C8B-B14F-4D97-AF65-F5344CB8AC3E}">
        <p14:creationId xmlns:p14="http://schemas.microsoft.com/office/powerpoint/2010/main" val="2502595826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4639"/>
            <a:ext cx="106679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2"/>
            <a:ext cx="106680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4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75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2"/>
            <a:ext cx="5283200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00202"/>
            <a:ext cx="5283200" cy="4525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14402" y="274639"/>
            <a:ext cx="10667999" cy="11430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33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7"/>
            <a:ext cx="10668000" cy="1146048"/>
          </a:xfrm>
        </p:spPr>
        <p:txBody>
          <a:bodyPr>
            <a:normAutofit/>
          </a:bodyPr>
          <a:lstStyle>
            <a:lvl1pPr>
              <a:defRPr sz="3600" b="1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3" y="1535114"/>
            <a:ext cx="5283197" cy="63976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3" y="2174875"/>
            <a:ext cx="5283197" cy="39512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200" y="1535114"/>
            <a:ext cx="5283200" cy="639763"/>
          </a:xfrm>
        </p:spPr>
        <p:txBody>
          <a:bodyPr anchor="b">
            <a:normAutofit/>
          </a:bodyPr>
          <a:lstStyle>
            <a:lvl1pPr marL="0" indent="0">
              <a:buNone/>
              <a:defRPr sz="2200" b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2174875"/>
            <a:ext cx="5283200" cy="3951288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2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1400">
                <a:latin typeface="Lato" pitchFamily="34" charset="0"/>
                <a:ea typeface="Lato" pitchFamily="34" charset="0"/>
                <a:cs typeface="Lato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5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1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knowledgements &amp; Contribu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FAC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08201"/>
            <a:ext cx="10668000" cy="4017963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anose="020B0604020202020204" pitchFamily="34" charset="0"/>
              <a:buChar char="•"/>
              <a:defRPr sz="260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</p:spPr>
        <p:txBody>
          <a:bodyPr/>
          <a:lstStyle>
            <a:lvl1pPr>
              <a:defRPr sz="1000"/>
            </a:lvl1pPr>
          </a:lstStyle>
          <a:p>
            <a:fld id="{8CB1BAED-8C20-4E4D-BEE8-99B6A27365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4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ea typeface="Lato" pitchFamily="34" charset="0"/>
                <a:cs typeface="Arial" panose="020B0604020202020204" pitchFamily="34" charset="0"/>
              </a:rPr>
              <a:t>Acknowledgements and  Contributions</a:t>
            </a:r>
          </a:p>
        </p:txBody>
      </p:sp>
      <p:pic>
        <p:nvPicPr>
          <p:cNvPr id="13" name="Picture 2" descr="Zonta Leadership Academy2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8"/>
          <a:stretch/>
        </p:blipFill>
        <p:spPr bwMode="auto">
          <a:xfrm>
            <a:off x="110362" y="4978370"/>
            <a:ext cx="677052" cy="1928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4" y="6662893"/>
            <a:ext cx="192471" cy="1939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49781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12192000" cy="228600"/>
          </a:xfrm>
          <a:prstGeom prst="rect">
            <a:avLst/>
          </a:prstGeom>
          <a:solidFill>
            <a:srgbClr val="F5B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779862"/>
            <a:ext cx="3251200" cy="30319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152900" y="5451779"/>
            <a:ext cx="3886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www.zonta.org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6387157"/>
            <a:ext cx="64008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1000" b="0" dirty="0">
                <a:solidFill>
                  <a:srgbClr val="802528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copyright</a:t>
            </a:r>
            <a:r>
              <a:rPr lang="en-US" sz="1000" b="0" baseline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1000" b="0" dirty="0">
                <a:solidFill>
                  <a:srgbClr val="802528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© 2016 Zonta International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600" y="2129331"/>
            <a:ext cx="3072640" cy="23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08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Course # - Section #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1BAED-8C20-4E4D-BEE8-99B6A27365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63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technofaq.org/posts/2017/05/why-list-building-is-important-for-busines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www.geripal.org/2013/03/special-mentoring-opportunity-at-ags.html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bradanovic.blogspot.com/2009_07_01_archive.html" TargetMode="Externa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leadershipfreak.blog/2015/10/11/7-ways-to-find-purpos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getrealphilippines.com/2015/04/3-steps-towards-progress-that-most-pinoys-find-too-difficult-to-implemen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drzreflects.blogspot.com/2012/07/professional-development-meme-201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2011.igem.org/Main_Pag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2011.igem.org/Main_P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4038600"/>
            <a:ext cx="8940800" cy="19812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Strengthening Our Leadership</a:t>
            </a:r>
            <a:b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Through Succession Planning</a:t>
            </a:r>
            <a:b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</a:br>
            <a:b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</a:br>
            <a:r>
              <a:rPr lang="en-US" sz="3200" dirty="0">
                <a:solidFill>
                  <a:srgbClr val="9B3937"/>
                </a:solidFill>
                <a:latin typeface="Arial Black" panose="020B0A04020102020204" pitchFamily="34" charset="0"/>
              </a:rPr>
              <a:t>District 3 Conference 2019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850F746B-4D0E-4060-BEAE-1B257FCA58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70295"/>
            <a:ext cx="2971800" cy="287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8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43CE17-CAE4-4ABC-AD54-F4F25FD6D2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66886" y="1447800"/>
            <a:ext cx="8963025" cy="33147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64BB6C-3990-488F-9703-47AE6D304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0A5EF1-E2CC-4370-8757-E166FF3513A7}"/>
              </a:ext>
            </a:extLst>
          </p:cNvPr>
          <p:cNvSpPr txBox="1"/>
          <p:nvPr/>
        </p:nvSpPr>
        <p:spPr>
          <a:xfrm>
            <a:off x="1766887" y="5520531"/>
            <a:ext cx="8963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technofaq.org/posts/2017/05/why-list-building-is-important-for-busine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177287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FC25-E563-4575-B632-7092266E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401" y="2183939"/>
            <a:ext cx="10668000" cy="394017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9B3937"/>
                </a:solidFill>
              </a:rPr>
              <a:t>Does your club plan ahead, train, and mentor members so they feel confident and comfortable accepting club offices, committee roles?</a:t>
            </a:r>
          </a:p>
          <a:p>
            <a:endParaRPr lang="en-US" sz="3200" dirty="0">
              <a:solidFill>
                <a:srgbClr val="9B3937"/>
              </a:solidFill>
            </a:endParaRPr>
          </a:p>
          <a:p>
            <a:r>
              <a:rPr lang="en-US" sz="3200" dirty="0">
                <a:solidFill>
                  <a:srgbClr val="9B3937"/>
                </a:solidFill>
              </a:rPr>
              <a:t>What </a:t>
            </a:r>
            <a:r>
              <a:rPr lang="en-US" sz="3200" b="1" dirty="0">
                <a:solidFill>
                  <a:srgbClr val="9B3937"/>
                </a:solidFill>
              </a:rPr>
              <a:t>resources </a:t>
            </a:r>
            <a:r>
              <a:rPr lang="en-US" sz="3200" dirty="0">
                <a:solidFill>
                  <a:srgbClr val="9B3937"/>
                </a:solidFill>
              </a:rPr>
              <a:t>do you use?</a:t>
            </a:r>
          </a:p>
          <a:p>
            <a:r>
              <a:rPr lang="en-US" sz="3200" b="1" dirty="0">
                <a:solidFill>
                  <a:srgbClr val="9B3937"/>
                </a:solidFill>
              </a:rPr>
              <a:t>Where</a:t>
            </a:r>
            <a:r>
              <a:rPr lang="en-US" sz="3200" dirty="0">
                <a:solidFill>
                  <a:srgbClr val="9B3937"/>
                </a:solidFill>
              </a:rPr>
              <a:t> do you find them?</a:t>
            </a:r>
          </a:p>
          <a:p>
            <a:endParaRPr lang="en-US" sz="3200" dirty="0"/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20ECB-5285-49AB-8832-591F58B1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301895F-D944-4BFF-AE49-9BA44452A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10667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29898B"/>
                </a:solidFill>
                <a:latin typeface="Arial Black" panose="020B0A04020102020204" pitchFamily="34" charset="0"/>
              </a:rPr>
              <a:t>Who Has A Succession Plan, Trains and/or</a:t>
            </a:r>
            <a:br>
              <a:rPr lang="en-US" dirty="0">
                <a:solidFill>
                  <a:srgbClr val="29898B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29898B"/>
                </a:solidFill>
                <a:latin typeface="Arial Black" panose="020B0A04020102020204" pitchFamily="34" charset="0"/>
              </a:rPr>
              <a:t>Mentors Members?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A3903A-2CD6-4214-8796-4826FF5918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000" r="27778" b="36667"/>
          <a:stretch/>
        </p:blipFill>
        <p:spPr>
          <a:xfrm>
            <a:off x="6400800" y="4344622"/>
            <a:ext cx="2053262" cy="1779494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52B446-43BD-4F65-840E-6823F40F57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50749" y="3190416"/>
            <a:ext cx="299085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89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1" y="987715"/>
            <a:ext cx="10667999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How Do You Identify Potential Leaders for </a:t>
            </a:r>
            <a:b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</a:br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Club and District Offices?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B732E5A-4B9F-45C1-8A10-CFA86C9809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47611" b="29070"/>
          <a:stretch/>
        </p:blipFill>
        <p:spPr>
          <a:xfrm>
            <a:off x="8077200" y="3818010"/>
            <a:ext cx="2898773" cy="2052275"/>
          </a:xfrm>
          <a:prstGeom prst="rect">
            <a:avLst/>
          </a:prstGeom>
        </p:spPr>
      </p:pic>
      <p:pic>
        <p:nvPicPr>
          <p:cNvPr id="5" name="Picture 4" descr="A drawing of a person&#10;&#10;Description automatically generated">
            <a:extLst>
              <a:ext uri="{FF2B5EF4-FFF2-40B4-BE49-F238E27FC236}">
                <a16:creationId xmlns:a16="http://schemas.microsoft.com/office/drawing/2014/main" id="{1352B17A-6DF3-49BB-89C7-B83006118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133600" y="2130715"/>
            <a:ext cx="3000375" cy="30765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7294D9-0418-4809-9256-708F3792682D}"/>
              </a:ext>
            </a:extLst>
          </p:cNvPr>
          <p:cNvSpPr txBox="1"/>
          <p:nvPr/>
        </p:nvSpPr>
        <p:spPr>
          <a:xfrm>
            <a:off x="1600200" y="5619400"/>
            <a:ext cx="300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bradanovic.blogspot.com/2009_07_01_archive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6520"/>
            <a:ext cx="10667999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82302E"/>
                </a:solidFill>
                <a:latin typeface="Arial Black" panose="020B0A04020102020204" pitchFamily="34" charset="0"/>
              </a:rPr>
              <a:t>What Makes A Good Leader?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1C7E03B-D760-4C70-A595-BD98A99707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403" y="2101299"/>
            <a:ext cx="4465320" cy="3107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6A070B-9489-4151-987C-9018AAA16245}"/>
              </a:ext>
            </a:extLst>
          </p:cNvPr>
          <p:cNvSpPr txBox="1"/>
          <p:nvPr/>
        </p:nvSpPr>
        <p:spPr>
          <a:xfrm>
            <a:off x="1676400" y="2137394"/>
            <a:ext cx="65531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29898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Attributes</a:t>
            </a:r>
          </a:p>
          <a:p>
            <a:r>
              <a:rPr lang="en-US" sz="3600" b="1" dirty="0">
                <a:solidFill>
                  <a:srgbClr val="29898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Qualities</a:t>
            </a:r>
          </a:p>
          <a:p>
            <a:r>
              <a:rPr lang="en-US" sz="3600" b="1" dirty="0">
                <a:solidFill>
                  <a:srgbClr val="29898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Values</a:t>
            </a:r>
          </a:p>
          <a:p>
            <a:r>
              <a:rPr lang="en-US" sz="3600" b="1" dirty="0">
                <a:solidFill>
                  <a:srgbClr val="29898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Skills</a:t>
            </a:r>
          </a:p>
          <a:p>
            <a:r>
              <a:rPr lang="en-US" sz="3600" b="1" dirty="0">
                <a:solidFill>
                  <a:srgbClr val="29898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       Talents</a:t>
            </a:r>
          </a:p>
        </p:txBody>
      </p:sp>
    </p:spTree>
    <p:extLst>
      <p:ext uri="{BB962C8B-B14F-4D97-AF65-F5344CB8AC3E}">
        <p14:creationId xmlns:p14="http://schemas.microsoft.com/office/powerpoint/2010/main" val="138328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F291-570C-4DA1-AF03-D7A4D0C0D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What Are The Benefits of Leadership?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1D681-4D88-4833-B619-47E65330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 descr="A sign in front of a tree&#10;&#10;Description automatically generated">
            <a:extLst>
              <a:ext uri="{FF2B5EF4-FFF2-40B4-BE49-F238E27FC236}">
                <a16:creationId xmlns:a16="http://schemas.microsoft.com/office/drawing/2014/main" id="{B6F01FEF-5786-465F-AFF7-141603771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62200" y="1316675"/>
            <a:ext cx="7315200" cy="4846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E9FAD8-905A-41D4-BFC3-F41B66722D9A}"/>
              </a:ext>
            </a:extLst>
          </p:cNvPr>
          <p:cNvSpPr txBox="1"/>
          <p:nvPr/>
        </p:nvSpPr>
        <p:spPr>
          <a:xfrm>
            <a:off x="3048000" y="5448300"/>
            <a:ext cx="609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leadershipfreak.blog/2015/10/11/7-ways-to-find-purpose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34206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8603" y="674889"/>
            <a:ext cx="10667999" cy="1143000"/>
          </a:xfrm>
        </p:spPr>
        <p:txBody>
          <a:bodyPr/>
          <a:lstStyle/>
          <a:p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Then and Now</a:t>
            </a: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67" y="461585"/>
            <a:ext cx="2305265" cy="29674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029200" y="2259106"/>
            <a:ext cx="5486400" cy="3836894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/>
              <a:t>         </a:t>
            </a:r>
            <a:r>
              <a:rPr lang="en-US" sz="3600" b="1" dirty="0">
                <a:solidFill>
                  <a:srgbClr val="9B3937"/>
                </a:solidFill>
              </a:rPr>
              <a:t>Zonta Members…</a:t>
            </a:r>
            <a:br>
              <a:rPr lang="en-US" dirty="0"/>
            </a:br>
            <a:endParaRPr lang="en-US" dirty="0"/>
          </a:p>
          <a:p>
            <a:r>
              <a:rPr lang="en-US" sz="3200" b="1" dirty="0">
                <a:solidFill>
                  <a:srgbClr val="82302E"/>
                </a:solidFill>
              </a:rPr>
              <a:t>Believe in Zonta’s mission</a:t>
            </a:r>
          </a:p>
          <a:p>
            <a:r>
              <a:rPr lang="en-US" sz="3200" b="1" dirty="0">
                <a:solidFill>
                  <a:srgbClr val="82302E"/>
                </a:solidFill>
              </a:rPr>
              <a:t>Influence our society </a:t>
            </a:r>
          </a:p>
          <a:p>
            <a:r>
              <a:rPr lang="en-US" sz="3200" b="1" dirty="0">
                <a:solidFill>
                  <a:srgbClr val="82302E"/>
                </a:solidFill>
              </a:rPr>
              <a:t>Are change agents for a better world for women and girls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0000" r="27778" b="36667"/>
          <a:stretch/>
        </p:blipFill>
        <p:spPr>
          <a:xfrm>
            <a:off x="1803262" y="3403521"/>
            <a:ext cx="2813539" cy="24384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3DB9A92-0650-45D3-B7ED-EA6F4AD07AE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1109" y="520399"/>
            <a:ext cx="1800082" cy="173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9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27D22-B9FF-4D11-9597-474D3CCC4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Centennial Anniversary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7B38422-0969-4842-9D7C-796A08EAFF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19" y="1450296"/>
            <a:ext cx="3904963" cy="37718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20988-3149-483D-9B65-C64131700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112AB9-5DEA-4EEA-9E38-7D7E699DFBF5}"/>
              </a:ext>
            </a:extLst>
          </p:cNvPr>
          <p:cNvSpPr txBox="1"/>
          <p:nvPr/>
        </p:nvSpPr>
        <p:spPr>
          <a:xfrm>
            <a:off x="2590800" y="5407704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823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Honor and Empower</a:t>
            </a:r>
          </a:p>
        </p:txBody>
      </p:sp>
    </p:spTree>
    <p:extLst>
      <p:ext uri="{BB962C8B-B14F-4D97-AF65-F5344CB8AC3E}">
        <p14:creationId xmlns:p14="http://schemas.microsoft.com/office/powerpoint/2010/main" val="3870718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34400" y="6356351"/>
            <a:ext cx="2133600" cy="365125"/>
          </a:xfrm>
        </p:spPr>
        <p:txBody>
          <a:bodyPr/>
          <a:lstStyle/>
          <a:p>
            <a:fld id="{8CB1BAED-8C20-4E4D-BEE8-99B6A273657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8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9B3937"/>
                </a:solidFill>
              </a:rPr>
              <a:t>Tebbie Clift, Zonta Club of New York</a:t>
            </a:r>
            <a:br>
              <a:rPr lang="en-US" b="1" dirty="0">
                <a:solidFill>
                  <a:srgbClr val="9B3937"/>
                </a:solidFill>
              </a:rPr>
            </a:br>
            <a:r>
              <a:rPr lang="en-US" b="1" dirty="0">
                <a:solidFill>
                  <a:srgbClr val="9B3937"/>
                </a:solidFill>
              </a:rPr>
              <a:t>District 3 Leadership Development Committee Chair</a:t>
            </a:r>
          </a:p>
        </p:txBody>
      </p:sp>
    </p:spTree>
    <p:extLst>
      <p:ext uri="{BB962C8B-B14F-4D97-AF65-F5344CB8AC3E}">
        <p14:creationId xmlns:p14="http://schemas.microsoft.com/office/powerpoint/2010/main" val="216115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544465"/>
            <a:ext cx="1066799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Zonta International Theme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78720" y="1400716"/>
            <a:ext cx="82133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89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Empower Women</a:t>
            </a:r>
          </a:p>
        </p:txBody>
      </p:sp>
      <p:grpSp>
        <p:nvGrpSpPr>
          <p:cNvPr id="12" name="Group 9"/>
          <p:cNvGrpSpPr>
            <a:grpSpLocks/>
          </p:cNvGrpSpPr>
          <p:nvPr/>
        </p:nvGrpSpPr>
        <p:grpSpPr bwMode="auto">
          <a:xfrm>
            <a:off x="4876800" y="2543716"/>
            <a:ext cx="2438400" cy="1683464"/>
            <a:chOff x="0" y="0"/>
            <a:chExt cx="1468" cy="984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6"/>
              <a:ext cx="164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AutoShape 14"/>
            <p:cNvSpPr>
              <a:spLocks/>
            </p:cNvSpPr>
            <p:nvPr/>
          </p:nvSpPr>
          <p:spPr bwMode="auto">
            <a:xfrm>
              <a:off x="0" y="196"/>
              <a:ext cx="462" cy="783"/>
            </a:xfrm>
            <a:custGeom>
              <a:avLst/>
              <a:gdLst>
                <a:gd name="T0" fmla="*/ 301 w 462"/>
                <a:gd name="T1" fmla="+- 0 688 196"/>
                <a:gd name="T2" fmla="*/ 688 h 783"/>
                <a:gd name="T3" fmla="*/ 160 w 462"/>
                <a:gd name="T4" fmla="+- 0 688 196"/>
                <a:gd name="T5" fmla="*/ 688 h 783"/>
                <a:gd name="T6" fmla="*/ 201 w 462"/>
                <a:gd name="T7" fmla="+- 0 978 196"/>
                <a:gd name="T8" fmla="*/ 978 h 783"/>
                <a:gd name="T9" fmla="*/ 260 w 462"/>
                <a:gd name="T10" fmla="+- 0 978 196"/>
                <a:gd name="T11" fmla="*/ 978 h 783"/>
                <a:gd name="T12" fmla="*/ 301 w 462"/>
                <a:gd name="T13" fmla="+- 0 688 196"/>
                <a:gd name="T14" fmla="*/ 688 h 783"/>
                <a:gd name="T15" fmla="*/ 389 w 462"/>
                <a:gd name="T16" fmla="+- 0 344 196"/>
                <a:gd name="T17" fmla="*/ 344 h 783"/>
                <a:gd name="T18" fmla="*/ 151 w 462"/>
                <a:gd name="T19" fmla="+- 0 344 196"/>
                <a:gd name="T20" fmla="*/ 344 h 783"/>
                <a:gd name="T21" fmla="*/ 160 w 462"/>
                <a:gd name="T22" fmla="+- 0 344 196"/>
                <a:gd name="T23" fmla="*/ 344 h 783"/>
                <a:gd name="T24" fmla="*/ 165 w 462"/>
                <a:gd name="T25" fmla="+- 0 348 196"/>
                <a:gd name="T26" fmla="*/ 348 h 783"/>
                <a:gd name="T27" fmla="*/ 166 w 462"/>
                <a:gd name="T28" fmla="+- 0 360 196"/>
                <a:gd name="T29" fmla="*/ 360 h 783"/>
                <a:gd name="T30" fmla="*/ 167 w 462"/>
                <a:gd name="T31" fmla="+- 0 382 196"/>
                <a:gd name="T32" fmla="*/ 382 h 783"/>
                <a:gd name="T33" fmla="*/ 34 w 462"/>
                <a:gd name="T34" fmla="+- 0 688 196"/>
                <a:gd name="T35" fmla="*/ 688 h 783"/>
                <a:gd name="T36" fmla="*/ 427 w 462"/>
                <a:gd name="T37" fmla="+- 0 688 196"/>
                <a:gd name="T38" fmla="*/ 688 h 783"/>
                <a:gd name="T39" fmla="*/ 295 w 462"/>
                <a:gd name="T40" fmla="+- 0 382 196"/>
                <a:gd name="T41" fmla="*/ 382 h 783"/>
                <a:gd name="T42" fmla="*/ 297 w 462"/>
                <a:gd name="T43" fmla="+- 0 360 196"/>
                <a:gd name="T44" fmla="*/ 360 h 783"/>
                <a:gd name="T45" fmla="*/ 302 w 462"/>
                <a:gd name="T46" fmla="+- 0 348 196"/>
                <a:gd name="T47" fmla="*/ 348 h 783"/>
                <a:gd name="T48" fmla="*/ 308 w 462"/>
                <a:gd name="T49" fmla="+- 0 344 196"/>
                <a:gd name="T50" fmla="*/ 344 h 783"/>
                <a:gd name="T51" fmla="*/ 310 w 462"/>
                <a:gd name="T52" fmla="+- 0 344 196"/>
                <a:gd name="T53" fmla="*/ 344 h 783"/>
                <a:gd name="T54" fmla="*/ 389 w 462"/>
                <a:gd name="T55" fmla="+- 0 344 196"/>
                <a:gd name="T56" fmla="*/ 344 h 783"/>
                <a:gd name="T57" fmla="*/ 389 w 462"/>
                <a:gd name="T58" fmla="+- 0 344 196"/>
                <a:gd name="T59" fmla="*/ 344 h 783"/>
                <a:gd name="T60" fmla="*/ 389 w 462"/>
                <a:gd name="T61" fmla="+- 0 344 196"/>
                <a:gd name="T62" fmla="*/ 344 h 783"/>
                <a:gd name="T63" fmla="*/ 310 w 462"/>
                <a:gd name="T64" fmla="+- 0 344 196"/>
                <a:gd name="T65" fmla="*/ 344 h 783"/>
                <a:gd name="T66" fmla="*/ 432 w 462"/>
                <a:gd name="T67" fmla="+- 0 563 196"/>
                <a:gd name="T68" fmla="*/ 563 h 783"/>
                <a:gd name="T69" fmla="*/ 461 w 462"/>
                <a:gd name="T70" fmla="+- 0 544 196"/>
                <a:gd name="T71" fmla="*/ 544 h 783"/>
                <a:gd name="T72" fmla="*/ 389 w 462"/>
                <a:gd name="T73" fmla="+- 0 344 196"/>
                <a:gd name="T74" fmla="*/ 344 h 783"/>
                <a:gd name="T75" fmla="*/ 335 w 462"/>
                <a:gd name="T76" fmla="+- 0 196 196"/>
                <a:gd name="T77" fmla="*/ 196 h 783"/>
                <a:gd name="T78" fmla="*/ 126 w 462"/>
                <a:gd name="T79" fmla="+- 0 196 196"/>
                <a:gd name="T80" fmla="*/ 196 h 783"/>
                <a:gd name="T81" fmla="*/ 0 w 462"/>
                <a:gd name="T82" fmla="+- 0 544 196"/>
                <a:gd name="T83" fmla="*/ 544 h 783"/>
                <a:gd name="T84" fmla="*/ 29 w 462"/>
                <a:gd name="T85" fmla="+- 0 563 196"/>
                <a:gd name="T86" fmla="*/ 563 h 783"/>
                <a:gd name="T87" fmla="*/ 151 w 462"/>
                <a:gd name="T88" fmla="+- 0 344 196"/>
                <a:gd name="T89" fmla="*/ 344 h 783"/>
                <a:gd name="T90" fmla="*/ 389 w 462"/>
                <a:gd name="T91" fmla="+- 0 344 196"/>
                <a:gd name="T92" fmla="*/ 344 h 783"/>
                <a:gd name="T93" fmla="*/ 335 w 462"/>
                <a:gd name="T94" fmla="+- 0 196 196"/>
                <a:gd name="T95" fmla="*/ 196 h 78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</a:cxnLst>
              <a:rect l="0" t="0" r="r" b="b"/>
              <a:pathLst>
                <a:path w="462" h="783">
                  <a:moveTo>
                    <a:pt x="301" y="492"/>
                  </a:moveTo>
                  <a:lnTo>
                    <a:pt x="160" y="492"/>
                  </a:lnTo>
                  <a:lnTo>
                    <a:pt x="201" y="782"/>
                  </a:lnTo>
                  <a:lnTo>
                    <a:pt x="260" y="782"/>
                  </a:lnTo>
                  <a:lnTo>
                    <a:pt x="301" y="492"/>
                  </a:lnTo>
                  <a:close/>
                  <a:moveTo>
                    <a:pt x="389" y="148"/>
                  </a:moveTo>
                  <a:lnTo>
                    <a:pt x="151" y="148"/>
                  </a:lnTo>
                  <a:lnTo>
                    <a:pt x="160" y="148"/>
                  </a:lnTo>
                  <a:lnTo>
                    <a:pt x="165" y="152"/>
                  </a:lnTo>
                  <a:lnTo>
                    <a:pt x="166" y="164"/>
                  </a:lnTo>
                  <a:lnTo>
                    <a:pt x="167" y="186"/>
                  </a:lnTo>
                  <a:lnTo>
                    <a:pt x="34" y="492"/>
                  </a:lnTo>
                  <a:lnTo>
                    <a:pt x="427" y="492"/>
                  </a:lnTo>
                  <a:lnTo>
                    <a:pt x="295" y="186"/>
                  </a:lnTo>
                  <a:lnTo>
                    <a:pt x="297" y="164"/>
                  </a:lnTo>
                  <a:lnTo>
                    <a:pt x="302" y="152"/>
                  </a:lnTo>
                  <a:lnTo>
                    <a:pt x="308" y="148"/>
                  </a:lnTo>
                  <a:lnTo>
                    <a:pt x="310" y="148"/>
                  </a:lnTo>
                  <a:lnTo>
                    <a:pt x="389" y="148"/>
                  </a:lnTo>
                  <a:close/>
                  <a:moveTo>
                    <a:pt x="389" y="148"/>
                  </a:moveTo>
                  <a:lnTo>
                    <a:pt x="310" y="148"/>
                  </a:lnTo>
                  <a:lnTo>
                    <a:pt x="432" y="367"/>
                  </a:lnTo>
                  <a:lnTo>
                    <a:pt x="461" y="348"/>
                  </a:lnTo>
                  <a:lnTo>
                    <a:pt x="389" y="148"/>
                  </a:lnTo>
                  <a:close/>
                  <a:moveTo>
                    <a:pt x="335" y="0"/>
                  </a:moveTo>
                  <a:lnTo>
                    <a:pt x="126" y="0"/>
                  </a:lnTo>
                  <a:lnTo>
                    <a:pt x="0" y="348"/>
                  </a:lnTo>
                  <a:lnTo>
                    <a:pt x="29" y="367"/>
                  </a:lnTo>
                  <a:lnTo>
                    <a:pt x="151" y="148"/>
                  </a:lnTo>
                  <a:lnTo>
                    <a:pt x="389" y="14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D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0"/>
              <a:ext cx="166" cy="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AutoShape 12"/>
            <p:cNvSpPr>
              <a:spLocks/>
            </p:cNvSpPr>
            <p:nvPr/>
          </p:nvSpPr>
          <p:spPr bwMode="auto">
            <a:xfrm>
              <a:off x="999" y="193"/>
              <a:ext cx="470" cy="792"/>
            </a:xfrm>
            <a:custGeom>
              <a:avLst/>
              <a:gdLst>
                <a:gd name="T0" fmla="+- 0 1394 999"/>
                <a:gd name="T1" fmla="*/ T0 w 470"/>
                <a:gd name="T2" fmla="+- 0 343 193"/>
                <a:gd name="T3" fmla="*/ 343 h 792"/>
                <a:gd name="T4" fmla="+- 0 1152 999"/>
                <a:gd name="T5" fmla="*/ T4 w 470"/>
                <a:gd name="T6" fmla="+- 0 343 193"/>
                <a:gd name="T7" fmla="*/ 343 h 792"/>
                <a:gd name="T8" fmla="+- 0 1153 999"/>
                <a:gd name="T9" fmla="*/ T8 w 470"/>
                <a:gd name="T10" fmla="+- 0 438 193"/>
                <a:gd name="T11" fmla="*/ 438 h 792"/>
                <a:gd name="T12" fmla="+- 0 1125 999"/>
                <a:gd name="T13" fmla="*/ T12 w 470"/>
                <a:gd name="T14" fmla="+- 0 665 193"/>
                <a:gd name="T15" fmla="*/ 665 h 792"/>
                <a:gd name="T16" fmla="+- 0 1075 999"/>
                <a:gd name="T17" fmla="*/ T16 w 470"/>
                <a:gd name="T18" fmla="+- 0 984 193"/>
                <a:gd name="T19" fmla="*/ 984 h 792"/>
                <a:gd name="T20" fmla="+- 0 1173 999"/>
                <a:gd name="T21" fmla="*/ T20 w 470"/>
                <a:gd name="T22" fmla="+- 0 984 193"/>
                <a:gd name="T23" fmla="*/ 984 h 792"/>
                <a:gd name="T24" fmla="+- 0 1233 999"/>
                <a:gd name="T25" fmla="*/ T24 w 470"/>
                <a:gd name="T26" fmla="+- 0 615 193"/>
                <a:gd name="T27" fmla="*/ 615 h 792"/>
                <a:gd name="T28" fmla="+- 0 1339 999"/>
                <a:gd name="T29" fmla="*/ T28 w 470"/>
                <a:gd name="T30" fmla="+- 0 615 193"/>
                <a:gd name="T31" fmla="*/ 615 h 792"/>
                <a:gd name="T32" fmla="+- 0 1316 999"/>
                <a:gd name="T33" fmla="*/ T32 w 470"/>
                <a:gd name="T34" fmla="+- 0 438 193"/>
                <a:gd name="T35" fmla="*/ 438 h 792"/>
                <a:gd name="T36" fmla="+- 0 1314 999"/>
                <a:gd name="T37" fmla="*/ T36 w 470"/>
                <a:gd name="T38" fmla="+- 0 343 193"/>
                <a:gd name="T39" fmla="*/ 343 h 792"/>
                <a:gd name="T40" fmla="+- 0 1394 999"/>
                <a:gd name="T41" fmla="*/ T40 w 470"/>
                <a:gd name="T42" fmla="+- 0 343 193"/>
                <a:gd name="T43" fmla="*/ 343 h 792"/>
                <a:gd name="T44" fmla="+- 0 1394 999"/>
                <a:gd name="T45" fmla="*/ T44 w 470"/>
                <a:gd name="T46" fmla="+- 0 343 193"/>
                <a:gd name="T47" fmla="*/ 343 h 792"/>
                <a:gd name="T48" fmla="+- 0 1339 999"/>
                <a:gd name="T49" fmla="*/ T48 w 470"/>
                <a:gd name="T50" fmla="+- 0 615 193"/>
                <a:gd name="T51" fmla="*/ 615 h 792"/>
                <a:gd name="T52" fmla="+- 0 1233 999"/>
                <a:gd name="T53" fmla="*/ T52 w 470"/>
                <a:gd name="T54" fmla="+- 0 615 193"/>
                <a:gd name="T55" fmla="*/ 615 h 792"/>
                <a:gd name="T56" fmla="+- 0 1294 999"/>
                <a:gd name="T57" fmla="*/ T56 w 470"/>
                <a:gd name="T58" fmla="+- 0 984 193"/>
                <a:gd name="T59" fmla="*/ 984 h 792"/>
                <a:gd name="T60" fmla="+- 0 1391 999"/>
                <a:gd name="T61" fmla="*/ T60 w 470"/>
                <a:gd name="T62" fmla="+- 0 984 193"/>
                <a:gd name="T63" fmla="*/ 984 h 792"/>
                <a:gd name="T64" fmla="+- 0 1344 999"/>
                <a:gd name="T65" fmla="*/ T64 w 470"/>
                <a:gd name="T66" fmla="+- 0 656 193"/>
                <a:gd name="T67" fmla="*/ 656 h 792"/>
                <a:gd name="T68" fmla="+- 0 1339 999"/>
                <a:gd name="T69" fmla="*/ T68 w 470"/>
                <a:gd name="T70" fmla="+- 0 615 193"/>
                <a:gd name="T71" fmla="*/ 615 h 792"/>
                <a:gd name="T72" fmla="+- 0 1340 999"/>
                <a:gd name="T73" fmla="*/ T72 w 470"/>
                <a:gd name="T74" fmla="+- 0 193 193"/>
                <a:gd name="T75" fmla="*/ 193 h 792"/>
                <a:gd name="T76" fmla="+- 0 1127 999"/>
                <a:gd name="T77" fmla="*/ T76 w 470"/>
                <a:gd name="T78" fmla="+- 0 193 193"/>
                <a:gd name="T79" fmla="*/ 193 h 792"/>
                <a:gd name="T80" fmla="+- 0 999 999"/>
                <a:gd name="T81" fmla="*/ T80 w 470"/>
                <a:gd name="T82" fmla="+- 0 547 193"/>
                <a:gd name="T83" fmla="*/ 547 h 792"/>
                <a:gd name="T84" fmla="+- 0 1028 999"/>
                <a:gd name="T85" fmla="*/ T84 w 470"/>
                <a:gd name="T86" fmla="+- 0 566 193"/>
                <a:gd name="T87" fmla="*/ 566 h 792"/>
                <a:gd name="T88" fmla="+- 0 1152 999"/>
                <a:gd name="T89" fmla="*/ T88 w 470"/>
                <a:gd name="T90" fmla="+- 0 343 193"/>
                <a:gd name="T91" fmla="*/ 343 h 792"/>
                <a:gd name="T92" fmla="+- 0 1394 999"/>
                <a:gd name="T93" fmla="*/ T92 w 470"/>
                <a:gd name="T94" fmla="+- 0 343 193"/>
                <a:gd name="T95" fmla="*/ 343 h 792"/>
                <a:gd name="T96" fmla="+- 0 1340 999"/>
                <a:gd name="T97" fmla="*/ T96 w 470"/>
                <a:gd name="T98" fmla="+- 0 193 193"/>
                <a:gd name="T99" fmla="*/ 193 h 792"/>
                <a:gd name="T100" fmla="+- 0 1394 999"/>
                <a:gd name="T101" fmla="*/ T100 w 470"/>
                <a:gd name="T102" fmla="+- 0 343 193"/>
                <a:gd name="T103" fmla="*/ 343 h 792"/>
                <a:gd name="T104" fmla="+- 0 1314 999"/>
                <a:gd name="T105" fmla="*/ T104 w 470"/>
                <a:gd name="T106" fmla="+- 0 343 193"/>
                <a:gd name="T107" fmla="*/ 343 h 792"/>
                <a:gd name="T108" fmla="+- 0 1438 999"/>
                <a:gd name="T109" fmla="*/ T108 w 470"/>
                <a:gd name="T110" fmla="+- 0 566 193"/>
                <a:gd name="T111" fmla="*/ 566 h 792"/>
                <a:gd name="T112" fmla="+- 0 1468 999"/>
                <a:gd name="T113" fmla="*/ T112 w 470"/>
                <a:gd name="T114" fmla="+- 0 547 193"/>
                <a:gd name="T115" fmla="*/ 547 h 792"/>
                <a:gd name="T116" fmla="+- 0 1394 999"/>
                <a:gd name="T117" fmla="*/ T116 w 470"/>
                <a:gd name="T118" fmla="+- 0 343 193"/>
                <a:gd name="T119" fmla="*/ 343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470" h="792">
                  <a:moveTo>
                    <a:pt x="395" y="150"/>
                  </a:moveTo>
                  <a:lnTo>
                    <a:pt x="153" y="150"/>
                  </a:lnTo>
                  <a:lnTo>
                    <a:pt x="154" y="245"/>
                  </a:lnTo>
                  <a:lnTo>
                    <a:pt x="126" y="472"/>
                  </a:lnTo>
                  <a:lnTo>
                    <a:pt x="76" y="791"/>
                  </a:lnTo>
                  <a:lnTo>
                    <a:pt x="174" y="791"/>
                  </a:lnTo>
                  <a:lnTo>
                    <a:pt x="234" y="422"/>
                  </a:lnTo>
                  <a:lnTo>
                    <a:pt x="340" y="422"/>
                  </a:lnTo>
                  <a:lnTo>
                    <a:pt x="317" y="245"/>
                  </a:lnTo>
                  <a:lnTo>
                    <a:pt x="315" y="150"/>
                  </a:lnTo>
                  <a:lnTo>
                    <a:pt x="395" y="150"/>
                  </a:lnTo>
                  <a:close/>
                  <a:moveTo>
                    <a:pt x="340" y="422"/>
                  </a:moveTo>
                  <a:lnTo>
                    <a:pt x="234" y="422"/>
                  </a:lnTo>
                  <a:lnTo>
                    <a:pt x="295" y="791"/>
                  </a:lnTo>
                  <a:lnTo>
                    <a:pt x="392" y="791"/>
                  </a:lnTo>
                  <a:lnTo>
                    <a:pt x="345" y="463"/>
                  </a:lnTo>
                  <a:lnTo>
                    <a:pt x="340" y="422"/>
                  </a:lnTo>
                  <a:close/>
                  <a:moveTo>
                    <a:pt x="341" y="0"/>
                  </a:moveTo>
                  <a:lnTo>
                    <a:pt x="128" y="0"/>
                  </a:lnTo>
                  <a:lnTo>
                    <a:pt x="0" y="354"/>
                  </a:lnTo>
                  <a:lnTo>
                    <a:pt x="29" y="373"/>
                  </a:lnTo>
                  <a:lnTo>
                    <a:pt x="153" y="150"/>
                  </a:lnTo>
                  <a:lnTo>
                    <a:pt x="395" y="150"/>
                  </a:lnTo>
                  <a:lnTo>
                    <a:pt x="341" y="0"/>
                  </a:lnTo>
                  <a:close/>
                  <a:moveTo>
                    <a:pt x="395" y="150"/>
                  </a:moveTo>
                  <a:lnTo>
                    <a:pt x="315" y="150"/>
                  </a:lnTo>
                  <a:lnTo>
                    <a:pt x="439" y="373"/>
                  </a:lnTo>
                  <a:lnTo>
                    <a:pt x="469" y="354"/>
                  </a:lnTo>
                  <a:lnTo>
                    <a:pt x="395" y="150"/>
                  </a:lnTo>
                  <a:close/>
                </a:path>
              </a:pathLst>
            </a:custGeom>
            <a:solidFill>
              <a:srgbClr val="8D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6"/>
              <a:ext cx="164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AutoShape 10"/>
            <p:cNvSpPr>
              <a:spLocks/>
            </p:cNvSpPr>
            <p:nvPr/>
          </p:nvSpPr>
          <p:spPr bwMode="auto">
            <a:xfrm>
              <a:off x="495" y="196"/>
              <a:ext cx="462" cy="783"/>
            </a:xfrm>
            <a:custGeom>
              <a:avLst/>
              <a:gdLst>
                <a:gd name="T0" fmla="+- 0 796 495"/>
                <a:gd name="T1" fmla="*/ T0 w 462"/>
                <a:gd name="T2" fmla="+- 0 688 196"/>
                <a:gd name="T3" fmla="*/ 688 h 783"/>
                <a:gd name="T4" fmla="+- 0 655 495"/>
                <a:gd name="T5" fmla="*/ T4 w 462"/>
                <a:gd name="T6" fmla="+- 0 688 196"/>
                <a:gd name="T7" fmla="*/ 688 h 783"/>
                <a:gd name="T8" fmla="+- 0 696 495"/>
                <a:gd name="T9" fmla="*/ T8 w 462"/>
                <a:gd name="T10" fmla="+- 0 978 196"/>
                <a:gd name="T11" fmla="*/ 978 h 783"/>
                <a:gd name="T12" fmla="+- 0 755 495"/>
                <a:gd name="T13" fmla="*/ T12 w 462"/>
                <a:gd name="T14" fmla="+- 0 978 196"/>
                <a:gd name="T15" fmla="*/ 978 h 783"/>
                <a:gd name="T16" fmla="+- 0 796 495"/>
                <a:gd name="T17" fmla="*/ T16 w 462"/>
                <a:gd name="T18" fmla="+- 0 688 196"/>
                <a:gd name="T19" fmla="*/ 688 h 783"/>
                <a:gd name="T20" fmla="+- 0 883 495"/>
                <a:gd name="T21" fmla="*/ T20 w 462"/>
                <a:gd name="T22" fmla="+- 0 344 196"/>
                <a:gd name="T23" fmla="*/ 344 h 783"/>
                <a:gd name="T24" fmla="+- 0 646 495"/>
                <a:gd name="T25" fmla="*/ T24 w 462"/>
                <a:gd name="T26" fmla="+- 0 344 196"/>
                <a:gd name="T27" fmla="*/ 344 h 783"/>
                <a:gd name="T28" fmla="+- 0 655 495"/>
                <a:gd name="T29" fmla="*/ T28 w 462"/>
                <a:gd name="T30" fmla="+- 0 344 196"/>
                <a:gd name="T31" fmla="*/ 344 h 783"/>
                <a:gd name="T32" fmla="+- 0 659 495"/>
                <a:gd name="T33" fmla="*/ T32 w 462"/>
                <a:gd name="T34" fmla="+- 0 348 196"/>
                <a:gd name="T35" fmla="*/ 348 h 783"/>
                <a:gd name="T36" fmla="+- 0 661 495"/>
                <a:gd name="T37" fmla="*/ T36 w 462"/>
                <a:gd name="T38" fmla="+- 0 360 196"/>
                <a:gd name="T39" fmla="*/ 360 h 783"/>
                <a:gd name="T40" fmla="+- 0 661 495"/>
                <a:gd name="T41" fmla="*/ T40 w 462"/>
                <a:gd name="T42" fmla="+- 0 382 196"/>
                <a:gd name="T43" fmla="*/ 382 h 783"/>
                <a:gd name="T44" fmla="+- 0 529 495"/>
                <a:gd name="T45" fmla="*/ T44 w 462"/>
                <a:gd name="T46" fmla="+- 0 688 196"/>
                <a:gd name="T47" fmla="*/ 688 h 783"/>
                <a:gd name="T48" fmla="+- 0 922 495"/>
                <a:gd name="T49" fmla="*/ T48 w 462"/>
                <a:gd name="T50" fmla="+- 0 688 196"/>
                <a:gd name="T51" fmla="*/ 688 h 783"/>
                <a:gd name="T52" fmla="+- 0 789 495"/>
                <a:gd name="T53" fmla="*/ T52 w 462"/>
                <a:gd name="T54" fmla="+- 0 382 196"/>
                <a:gd name="T55" fmla="*/ 382 h 783"/>
                <a:gd name="T56" fmla="+- 0 792 495"/>
                <a:gd name="T57" fmla="*/ T56 w 462"/>
                <a:gd name="T58" fmla="+- 0 360 196"/>
                <a:gd name="T59" fmla="*/ 360 h 783"/>
                <a:gd name="T60" fmla="+- 0 797 495"/>
                <a:gd name="T61" fmla="*/ T60 w 462"/>
                <a:gd name="T62" fmla="+- 0 348 196"/>
                <a:gd name="T63" fmla="*/ 348 h 783"/>
                <a:gd name="T64" fmla="+- 0 802 495"/>
                <a:gd name="T65" fmla="*/ T64 w 462"/>
                <a:gd name="T66" fmla="+- 0 344 196"/>
                <a:gd name="T67" fmla="*/ 344 h 783"/>
                <a:gd name="T68" fmla="+- 0 805 495"/>
                <a:gd name="T69" fmla="*/ T68 w 462"/>
                <a:gd name="T70" fmla="+- 0 344 196"/>
                <a:gd name="T71" fmla="*/ 344 h 783"/>
                <a:gd name="T72" fmla="+- 0 883 495"/>
                <a:gd name="T73" fmla="*/ T72 w 462"/>
                <a:gd name="T74" fmla="+- 0 344 196"/>
                <a:gd name="T75" fmla="*/ 344 h 783"/>
                <a:gd name="T76" fmla="+- 0 883 495"/>
                <a:gd name="T77" fmla="*/ T76 w 462"/>
                <a:gd name="T78" fmla="+- 0 344 196"/>
                <a:gd name="T79" fmla="*/ 344 h 783"/>
                <a:gd name="T80" fmla="+- 0 883 495"/>
                <a:gd name="T81" fmla="*/ T80 w 462"/>
                <a:gd name="T82" fmla="+- 0 344 196"/>
                <a:gd name="T83" fmla="*/ 344 h 783"/>
                <a:gd name="T84" fmla="+- 0 805 495"/>
                <a:gd name="T85" fmla="*/ T84 w 462"/>
                <a:gd name="T86" fmla="+- 0 344 196"/>
                <a:gd name="T87" fmla="*/ 344 h 783"/>
                <a:gd name="T88" fmla="+- 0 927 495"/>
                <a:gd name="T89" fmla="*/ T88 w 462"/>
                <a:gd name="T90" fmla="+- 0 563 196"/>
                <a:gd name="T91" fmla="*/ 563 h 783"/>
                <a:gd name="T92" fmla="+- 0 956 495"/>
                <a:gd name="T93" fmla="*/ T92 w 462"/>
                <a:gd name="T94" fmla="+- 0 544 196"/>
                <a:gd name="T95" fmla="*/ 544 h 783"/>
                <a:gd name="T96" fmla="+- 0 883 495"/>
                <a:gd name="T97" fmla="*/ T96 w 462"/>
                <a:gd name="T98" fmla="+- 0 344 196"/>
                <a:gd name="T99" fmla="*/ 344 h 783"/>
                <a:gd name="T100" fmla="+- 0 830 495"/>
                <a:gd name="T101" fmla="*/ T100 w 462"/>
                <a:gd name="T102" fmla="+- 0 196 196"/>
                <a:gd name="T103" fmla="*/ 196 h 783"/>
                <a:gd name="T104" fmla="+- 0 621 495"/>
                <a:gd name="T105" fmla="*/ T104 w 462"/>
                <a:gd name="T106" fmla="+- 0 196 196"/>
                <a:gd name="T107" fmla="*/ 196 h 783"/>
                <a:gd name="T108" fmla="+- 0 495 495"/>
                <a:gd name="T109" fmla="*/ T108 w 462"/>
                <a:gd name="T110" fmla="+- 0 544 196"/>
                <a:gd name="T111" fmla="*/ 544 h 783"/>
                <a:gd name="T112" fmla="+- 0 524 495"/>
                <a:gd name="T113" fmla="*/ T112 w 462"/>
                <a:gd name="T114" fmla="+- 0 563 196"/>
                <a:gd name="T115" fmla="*/ 563 h 783"/>
                <a:gd name="T116" fmla="+- 0 646 495"/>
                <a:gd name="T117" fmla="*/ T116 w 462"/>
                <a:gd name="T118" fmla="+- 0 344 196"/>
                <a:gd name="T119" fmla="*/ 344 h 783"/>
                <a:gd name="T120" fmla="+- 0 883 495"/>
                <a:gd name="T121" fmla="*/ T120 w 462"/>
                <a:gd name="T122" fmla="+- 0 344 196"/>
                <a:gd name="T123" fmla="*/ 344 h 783"/>
                <a:gd name="T124" fmla="+- 0 830 495"/>
                <a:gd name="T125" fmla="*/ T124 w 462"/>
                <a:gd name="T126" fmla="+- 0 196 196"/>
                <a:gd name="T127" fmla="*/ 196 h 7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62" h="783">
                  <a:moveTo>
                    <a:pt x="301" y="492"/>
                  </a:moveTo>
                  <a:lnTo>
                    <a:pt x="160" y="492"/>
                  </a:lnTo>
                  <a:lnTo>
                    <a:pt x="201" y="782"/>
                  </a:lnTo>
                  <a:lnTo>
                    <a:pt x="260" y="782"/>
                  </a:lnTo>
                  <a:lnTo>
                    <a:pt x="301" y="492"/>
                  </a:lnTo>
                  <a:close/>
                  <a:moveTo>
                    <a:pt x="388" y="148"/>
                  </a:moveTo>
                  <a:lnTo>
                    <a:pt x="151" y="148"/>
                  </a:lnTo>
                  <a:lnTo>
                    <a:pt x="160" y="148"/>
                  </a:lnTo>
                  <a:lnTo>
                    <a:pt x="164" y="152"/>
                  </a:lnTo>
                  <a:lnTo>
                    <a:pt x="166" y="164"/>
                  </a:lnTo>
                  <a:lnTo>
                    <a:pt x="166" y="186"/>
                  </a:lnTo>
                  <a:lnTo>
                    <a:pt x="34" y="492"/>
                  </a:lnTo>
                  <a:lnTo>
                    <a:pt x="427" y="492"/>
                  </a:lnTo>
                  <a:lnTo>
                    <a:pt x="294" y="186"/>
                  </a:lnTo>
                  <a:lnTo>
                    <a:pt x="297" y="164"/>
                  </a:lnTo>
                  <a:lnTo>
                    <a:pt x="302" y="152"/>
                  </a:lnTo>
                  <a:lnTo>
                    <a:pt x="307" y="148"/>
                  </a:lnTo>
                  <a:lnTo>
                    <a:pt x="310" y="148"/>
                  </a:lnTo>
                  <a:lnTo>
                    <a:pt x="388" y="148"/>
                  </a:lnTo>
                  <a:close/>
                  <a:moveTo>
                    <a:pt x="388" y="148"/>
                  </a:moveTo>
                  <a:lnTo>
                    <a:pt x="310" y="148"/>
                  </a:lnTo>
                  <a:lnTo>
                    <a:pt x="432" y="367"/>
                  </a:lnTo>
                  <a:lnTo>
                    <a:pt x="461" y="348"/>
                  </a:lnTo>
                  <a:lnTo>
                    <a:pt x="388" y="148"/>
                  </a:lnTo>
                  <a:close/>
                  <a:moveTo>
                    <a:pt x="335" y="0"/>
                  </a:moveTo>
                  <a:lnTo>
                    <a:pt x="126" y="0"/>
                  </a:lnTo>
                  <a:lnTo>
                    <a:pt x="0" y="348"/>
                  </a:lnTo>
                  <a:lnTo>
                    <a:pt x="29" y="367"/>
                  </a:lnTo>
                  <a:lnTo>
                    <a:pt x="151" y="148"/>
                  </a:lnTo>
                  <a:lnTo>
                    <a:pt x="388" y="14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D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CAA6673-3DAB-47AE-8F73-CB7973D93284}"/>
              </a:ext>
            </a:extLst>
          </p:cNvPr>
          <p:cNvSpPr txBox="1"/>
          <p:nvPr/>
        </p:nvSpPr>
        <p:spPr>
          <a:xfrm>
            <a:off x="1759556" y="4626288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Goal:   </a:t>
            </a:r>
            <a:r>
              <a:rPr lang="en-US" sz="3200" dirty="0"/>
              <a:t>Introduce Succession Planning as a means to aid in identifying, growing, and securing our future through a planned leadership effort.</a:t>
            </a:r>
          </a:p>
        </p:txBody>
      </p:sp>
    </p:spTree>
    <p:extLst>
      <p:ext uri="{BB962C8B-B14F-4D97-AF65-F5344CB8AC3E}">
        <p14:creationId xmlns:p14="http://schemas.microsoft.com/office/powerpoint/2010/main" val="59648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26604"/>
            <a:ext cx="10667999" cy="1143000"/>
          </a:xfrm>
        </p:spPr>
        <p:txBody>
          <a:bodyPr>
            <a:normAutofit/>
          </a:bodyPr>
          <a:lstStyle/>
          <a:p>
            <a:r>
              <a:rPr lang="en-US" sz="4000" dirty="0"/>
              <a:t>Zonta International Theme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89308" y="1785203"/>
            <a:ext cx="82133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29898B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 Empower Women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69106D-6BEA-42EA-A37B-950D72EA3597}"/>
              </a:ext>
            </a:extLst>
          </p:cNvPr>
          <p:cNvSpPr txBox="1"/>
          <p:nvPr/>
        </p:nvSpPr>
        <p:spPr>
          <a:xfrm>
            <a:off x="1854489" y="3177984"/>
            <a:ext cx="559414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2302E"/>
                </a:solidFill>
              </a:rPr>
              <a:t>Name</a:t>
            </a:r>
          </a:p>
          <a:p>
            <a:r>
              <a:rPr lang="en-US" sz="2800" b="1" dirty="0">
                <a:solidFill>
                  <a:srgbClr val="82302E"/>
                </a:solidFill>
              </a:rPr>
              <a:t>Club  </a:t>
            </a:r>
          </a:p>
          <a:p>
            <a:r>
              <a:rPr lang="en-US" sz="2800" b="1" dirty="0">
                <a:solidFill>
                  <a:srgbClr val="82302E"/>
                </a:solidFill>
              </a:rPr>
              <a:t>Office or Committee</a:t>
            </a:r>
          </a:p>
          <a:p>
            <a:r>
              <a:rPr lang="en-US" sz="2800" b="1" dirty="0">
                <a:solidFill>
                  <a:srgbClr val="82302E"/>
                </a:solidFill>
              </a:rPr>
              <a:t>First Timer</a:t>
            </a:r>
          </a:p>
          <a:p>
            <a:endParaRPr lang="en-US" sz="2800" b="1" dirty="0">
              <a:solidFill>
                <a:srgbClr val="82302E"/>
              </a:solidFill>
            </a:endParaRPr>
          </a:p>
          <a:p>
            <a:r>
              <a:rPr lang="en-US" sz="2800" b="1" dirty="0">
                <a:solidFill>
                  <a:srgbClr val="82302E"/>
                </a:solidFill>
              </a:rPr>
              <a:t>       One benefit of being an officer…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55884E2A-F33A-403B-8FF5-B0EC4B0A826E}"/>
              </a:ext>
            </a:extLst>
          </p:cNvPr>
          <p:cNvGrpSpPr>
            <a:grpSpLocks/>
          </p:cNvGrpSpPr>
          <p:nvPr/>
        </p:nvGrpSpPr>
        <p:grpSpPr bwMode="auto">
          <a:xfrm>
            <a:off x="7518400" y="3890523"/>
            <a:ext cx="2438400" cy="1683464"/>
            <a:chOff x="0" y="0"/>
            <a:chExt cx="1468" cy="984"/>
          </a:xfrm>
        </p:grpSpPr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71312333-33BC-4D1F-90ED-7F8B1414FC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" y="6"/>
              <a:ext cx="164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AutoShape 14">
              <a:extLst>
                <a:ext uri="{FF2B5EF4-FFF2-40B4-BE49-F238E27FC236}">
                  <a16:creationId xmlns:a16="http://schemas.microsoft.com/office/drawing/2014/main" id="{E5E4E931-CEBF-4D71-96D4-9776C738E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96"/>
              <a:ext cx="462" cy="783"/>
            </a:xfrm>
            <a:custGeom>
              <a:avLst/>
              <a:gdLst>
                <a:gd name="T0" fmla="*/ 301 w 462"/>
                <a:gd name="T1" fmla="+- 0 688 196"/>
                <a:gd name="T2" fmla="*/ 688 h 783"/>
                <a:gd name="T3" fmla="*/ 160 w 462"/>
                <a:gd name="T4" fmla="+- 0 688 196"/>
                <a:gd name="T5" fmla="*/ 688 h 783"/>
                <a:gd name="T6" fmla="*/ 201 w 462"/>
                <a:gd name="T7" fmla="+- 0 978 196"/>
                <a:gd name="T8" fmla="*/ 978 h 783"/>
                <a:gd name="T9" fmla="*/ 260 w 462"/>
                <a:gd name="T10" fmla="+- 0 978 196"/>
                <a:gd name="T11" fmla="*/ 978 h 783"/>
                <a:gd name="T12" fmla="*/ 301 w 462"/>
                <a:gd name="T13" fmla="+- 0 688 196"/>
                <a:gd name="T14" fmla="*/ 688 h 783"/>
                <a:gd name="T15" fmla="*/ 389 w 462"/>
                <a:gd name="T16" fmla="+- 0 344 196"/>
                <a:gd name="T17" fmla="*/ 344 h 783"/>
                <a:gd name="T18" fmla="*/ 151 w 462"/>
                <a:gd name="T19" fmla="+- 0 344 196"/>
                <a:gd name="T20" fmla="*/ 344 h 783"/>
                <a:gd name="T21" fmla="*/ 160 w 462"/>
                <a:gd name="T22" fmla="+- 0 344 196"/>
                <a:gd name="T23" fmla="*/ 344 h 783"/>
                <a:gd name="T24" fmla="*/ 165 w 462"/>
                <a:gd name="T25" fmla="+- 0 348 196"/>
                <a:gd name="T26" fmla="*/ 348 h 783"/>
                <a:gd name="T27" fmla="*/ 166 w 462"/>
                <a:gd name="T28" fmla="+- 0 360 196"/>
                <a:gd name="T29" fmla="*/ 360 h 783"/>
                <a:gd name="T30" fmla="*/ 167 w 462"/>
                <a:gd name="T31" fmla="+- 0 382 196"/>
                <a:gd name="T32" fmla="*/ 382 h 783"/>
                <a:gd name="T33" fmla="*/ 34 w 462"/>
                <a:gd name="T34" fmla="+- 0 688 196"/>
                <a:gd name="T35" fmla="*/ 688 h 783"/>
                <a:gd name="T36" fmla="*/ 427 w 462"/>
                <a:gd name="T37" fmla="+- 0 688 196"/>
                <a:gd name="T38" fmla="*/ 688 h 783"/>
                <a:gd name="T39" fmla="*/ 295 w 462"/>
                <a:gd name="T40" fmla="+- 0 382 196"/>
                <a:gd name="T41" fmla="*/ 382 h 783"/>
                <a:gd name="T42" fmla="*/ 297 w 462"/>
                <a:gd name="T43" fmla="+- 0 360 196"/>
                <a:gd name="T44" fmla="*/ 360 h 783"/>
                <a:gd name="T45" fmla="*/ 302 w 462"/>
                <a:gd name="T46" fmla="+- 0 348 196"/>
                <a:gd name="T47" fmla="*/ 348 h 783"/>
                <a:gd name="T48" fmla="*/ 308 w 462"/>
                <a:gd name="T49" fmla="+- 0 344 196"/>
                <a:gd name="T50" fmla="*/ 344 h 783"/>
                <a:gd name="T51" fmla="*/ 310 w 462"/>
                <a:gd name="T52" fmla="+- 0 344 196"/>
                <a:gd name="T53" fmla="*/ 344 h 783"/>
                <a:gd name="T54" fmla="*/ 389 w 462"/>
                <a:gd name="T55" fmla="+- 0 344 196"/>
                <a:gd name="T56" fmla="*/ 344 h 783"/>
                <a:gd name="T57" fmla="*/ 389 w 462"/>
                <a:gd name="T58" fmla="+- 0 344 196"/>
                <a:gd name="T59" fmla="*/ 344 h 783"/>
                <a:gd name="T60" fmla="*/ 389 w 462"/>
                <a:gd name="T61" fmla="+- 0 344 196"/>
                <a:gd name="T62" fmla="*/ 344 h 783"/>
                <a:gd name="T63" fmla="*/ 310 w 462"/>
                <a:gd name="T64" fmla="+- 0 344 196"/>
                <a:gd name="T65" fmla="*/ 344 h 783"/>
                <a:gd name="T66" fmla="*/ 432 w 462"/>
                <a:gd name="T67" fmla="+- 0 563 196"/>
                <a:gd name="T68" fmla="*/ 563 h 783"/>
                <a:gd name="T69" fmla="*/ 461 w 462"/>
                <a:gd name="T70" fmla="+- 0 544 196"/>
                <a:gd name="T71" fmla="*/ 544 h 783"/>
                <a:gd name="T72" fmla="*/ 389 w 462"/>
                <a:gd name="T73" fmla="+- 0 344 196"/>
                <a:gd name="T74" fmla="*/ 344 h 783"/>
                <a:gd name="T75" fmla="*/ 335 w 462"/>
                <a:gd name="T76" fmla="+- 0 196 196"/>
                <a:gd name="T77" fmla="*/ 196 h 783"/>
                <a:gd name="T78" fmla="*/ 126 w 462"/>
                <a:gd name="T79" fmla="+- 0 196 196"/>
                <a:gd name="T80" fmla="*/ 196 h 783"/>
                <a:gd name="T81" fmla="*/ 0 w 462"/>
                <a:gd name="T82" fmla="+- 0 544 196"/>
                <a:gd name="T83" fmla="*/ 544 h 783"/>
                <a:gd name="T84" fmla="*/ 29 w 462"/>
                <a:gd name="T85" fmla="+- 0 563 196"/>
                <a:gd name="T86" fmla="*/ 563 h 783"/>
                <a:gd name="T87" fmla="*/ 151 w 462"/>
                <a:gd name="T88" fmla="+- 0 344 196"/>
                <a:gd name="T89" fmla="*/ 344 h 783"/>
                <a:gd name="T90" fmla="*/ 389 w 462"/>
                <a:gd name="T91" fmla="+- 0 344 196"/>
                <a:gd name="T92" fmla="*/ 344 h 783"/>
                <a:gd name="T93" fmla="*/ 335 w 462"/>
                <a:gd name="T94" fmla="+- 0 196 196"/>
                <a:gd name="T95" fmla="*/ 196 h 783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  <a:cxn ang="0">
                  <a:pos x="T15" y="T17"/>
                </a:cxn>
                <a:cxn ang="0">
                  <a:pos x="T18" y="T20"/>
                </a:cxn>
                <a:cxn ang="0">
                  <a:pos x="T21" y="T23"/>
                </a:cxn>
                <a:cxn ang="0">
                  <a:pos x="T24" y="T26"/>
                </a:cxn>
                <a:cxn ang="0">
                  <a:pos x="T27" y="T29"/>
                </a:cxn>
                <a:cxn ang="0">
                  <a:pos x="T30" y="T32"/>
                </a:cxn>
                <a:cxn ang="0">
                  <a:pos x="T33" y="T35"/>
                </a:cxn>
                <a:cxn ang="0">
                  <a:pos x="T36" y="T38"/>
                </a:cxn>
                <a:cxn ang="0">
                  <a:pos x="T39" y="T41"/>
                </a:cxn>
                <a:cxn ang="0">
                  <a:pos x="T42" y="T44"/>
                </a:cxn>
                <a:cxn ang="0">
                  <a:pos x="T45" y="T47"/>
                </a:cxn>
                <a:cxn ang="0">
                  <a:pos x="T48" y="T50"/>
                </a:cxn>
                <a:cxn ang="0">
                  <a:pos x="T51" y="T53"/>
                </a:cxn>
                <a:cxn ang="0">
                  <a:pos x="T54" y="T56"/>
                </a:cxn>
                <a:cxn ang="0">
                  <a:pos x="T57" y="T59"/>
                </a:cxn>
                <a:cxn ang="0">
                  <a:pos x="T60" y="T62"/>
                </a:cxn>
                <a:cxn ang="0">
                  <a:pos x="T63" y="T65"/>
                </a:cxn>
                <a:cxn ang="0">
                  <a:pos x="T66" y="T68"/>
                </a:cxn>
                <a:cxn ang="0">
                  <a:pos x="T69" y="T71"/>
                </a:cxn>
                <a:cxn ang="0">
                  <a:pos x="T72" y="T74"/>
                </a:cxn>
                <a:cxn ang="0">
                  <a:pos x="T75" y="T77"/>
                </a:cxn>
                <a:cxn ang="0">
                  <a:pos x="T78" y="T80"/>
                </a:cxn>
                <a:cxn ang="0">
                  <a:pos x="T81" y="T83"/>
                </a:cxn>
                <a:cxn ang="0">
                  <a:pos x="T84" y="T86"/>
                </a:cxn>
                <a:cxn ang="0">
                  <a:pos x="T87" y="T89"/>
                </a:cxn>
                <a:cxn ang="0">
                  <a:pos x="T90" y="T92"/>
                </a:cxn>
                <a:cxn ang="0">
                  <a:pos x="T93" y="T95"/>
                </a:cxn>
              </a:cxnLst>
              <a:rect l="0" t="0" r="r" b="b"/>
              <a:pathLst>
                <a:path w="462" h="783">
                  <a:moveTo>
                    <a:pt x="301" y="492"/>
                  </a:moveTo>
                  <a:lnTo>
                    <a:pt x="160" y="492"/>
                  </a:lnTo>
                  <a:lnTo>
                    <a:pt x="201" y="782"/>
                  </a:lnTo>
                  <a:lnTo>
                    <a:pt x="260" y="782"/>
                  </a:lnTo>
                  <a:lnTo>
                    <a:pt x="301" y="492"/>
                  </a:lnTo>
                  <a:close/>
                  <a:moveTo>
                    <a:pt x="389" y="148"/>
                  </a:moveTo>
                  <a:lnTo>
                    <a:pt x="151" y="148"/>
                  </a:lnTo>
                  <a:lnTo>
                    <a:pt x="160" y="148"/>
                  </a:lnTo>
                  <a:lnTo>
                    <a:pt x="165" y="152"/>
                  </a:lnTo>
                  <a:lnTo>
                    <a:pt x="166" y="164"/>
                  </a:lnTo>
                  <a:lnTo>
                    <a:pt x="167" y="186"/>
                  </a:lnTo>
                  <a:lnTo>
                    <a:pt x="34" y="492"/>
                  </a:lnTo>
                  <a:lnTo>
                    <a:pt x="427" y="492"/>
                  </a:lnTo>
                  <a:lnTo>
                    <a:pt x="295" y="186"/>
                  </a:lnTo>
                  <a:lnTo>
                    <a:pt x="297" y="164"/>
                  </a:lnTo>
                  <a:lnTo>
                    <a:pt x="302" y="152"/>
                  </a:lnTo>
                  <a:lnTo>
                    <a:pt x="308" y="148"/>
                  </a:lnTo>
                  <a:lnTo>
                    <a:pt x="310" y="148"/>
                  </a:lnTo>
                  <a:lnTo>
                    <a:pt x="389" y="148"/>
                  </a:lnTo>
                  <a:close/>
                  <a:moveTo>
                    <a:pt x="389" y="148"/>
                  </a:moveTo>
                  <a:lnTo>
                    <a:pt x="310" y="148"/>
                  </a:lnTo>
                  <a:lnTo>
                    <a:pt x="432" y="367"/>
                  </a:lnTo>
                  <a:lnTo>
                    <a:pt x="461" y="348"/>
                  </a:lnTo>
                  <a:lnTo>
                    <a:pt x="389" y="148"/>
                  </a:lnTo>
                  <a:close/>
                  <a:moveTo>
                    <a:pt x="335" y="0"/>
                  </a:moveTo>
                  <a:lnTo>
                    <a:pt x="126" y="0"/>
                  </a:lnTo>
                  <a:lnTo>
                    <a:pt x="0" y="348"/>
                  </a:lnTo>
                  <a:lnTo>
                    <a:pt x="29" y="367"/>
                  </a:lnTo>
                  <a:lnTo>
                    <a:pt x="151" y="148"/>
                  </a:lnTo>
                  <a:lnTo>
                    <a:pt x="389" y="14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D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pic>
          <p:nvPicPr>
            <p:cNvPr id="19" name="Picture 13">
              <a:extLst>
                <a:ext uri="{FF2B5EF4-FFF2-40B4-BE49-F238E27FC236}">
                  <a16:creationId xmlns:a16="http://schemas.microsoft.com/office/drawing/2014/main" id="{196A12D3-EB87-4E9E-81B8-3418F5F51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0" y="0"/>
              <a:ext cx="166" cy="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AutoShape 12">
              <a:extLst>
                <a:ext uri="{FF2B5EF4-FFF2-40B4-BE49-F238E27FC236}">
                  <a16:creationId xmlns:a16="http://schemas.microsoft.com/office/drawing/2014/main" id="{A2E16A8B-BA45-47C9-86C1-B8D664FB8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" y="193"/>
              <a:ext cx="470" cy="792"/>
            </a:xfrm>
            <a:custGeom>
              <a:avLst/>
              <a:gdLst>
                <a:gd name="T0" fmla="+- 0 1394 999"/>
                <a:gd name="T1" fmla="*/ T0 w 470"/>
                <a:gd name="T2" fmla="+- 0 343 193"/>
                <a:gd name="T3" fmla="*/ 343 h 792"/>
                <a:gd name="T4" fmla="+- 0 1152 999"/>
                <a:gd name="T5" fmla="*/ T4 w 470"/>
                <a:gd name="T6" fmla="+- 0 343 193"/>
                <a:gd name="T7" fmla="*/ 343 h 792"/>
                <a:gd name="T8" fmla="+- 0 1153 999"/>
                <a:gd name="T9" fmla="*/ T8 w 470"/>
                <a:gd name="T10" fmla="+- 0 438 193"/>
                <a:gd name="T11" fmla="*/ 438 h 792"/>
                <a:gd name="T12" fmla="+- 0 1125 999"/>
                <a:gd name="T13" fmla="*/ T12 w 470"/>
                <a:gd name="T14" fmla="+- 0 665 193"/>
                <a:gd name="T15" fmla="*/ 665 h 792"/>
                <a:gd name="T16" fmla="+- 0 1075 999"/>
                <a:gd name="T17" fmla="*/ T16 w 470"/>
                <a:gd name="T18" fmla="+- 0 984 193"/>
                <a:gd name="T19" fmla="*/ 984 h 792"/>
                <a:gd name="T20" fmla="+- 0 1173 999"/>
                <a:gd name="T21" fmla="*/ T20 w 470"/>
                <a:gd name="T22" fmla="+- 0 984 193"/>
                <a:gd name="T23" fmla="*/ 984 h 792"/>
                <a:gd name="T24" fmla="+- 0 1233 999"/>
                <a:gd name="T25" fmla="*/ T24 w 470"/>
                <a:gd name="T26" fmla="+- 0 615 193"/>
                <a:gd name="T27" fmla="*/ 615 h 792"/>
                <a:gd name="T28" fmla="+- 0 1339 999"/>
                <a:gd name="T29" fmla="*/ T28 w 470"/>
                <a:gd name="T30" fmla="+- 0 615 193"/>
                <a:gd name="T31" fmla="*/ 615 h 792"/>
                <a:gd name="T32" fmla="+- 0 1316 999"/>
                <a:gd name="T33" fmla="*/ T32 w 470"/>
                <a:gd name="T34" fmla="+- 0 438 193"/>
                <a:gd name="T35" fmla="*/ 438 h 792"/>
                <a:gd name="T36" fmla="+- 0 1314 999"/>
                <a:gd name="T37" fmla="*/ T36 w 470"/>
                <a:gd name="T38" fmla="+- 0 343 193"/>
                <a:gd name="T39" fmla="*/ 343 h 792"/>
                <a:gd name="T40" fmla="+- 0 1394 999"/>
                <a:gd name="T41" fmla="*/ T40 w 470"/>
                <a:gd name="T42" fmla="+- 0 343 193"/>
                <a:gd name="T43" fmla="*/ 343 h 792"/>
                <a:gd name="T44" fmla="+- 0 1394 999"/>
                <a:gd name="T45" fmla="*/ T44 w 470"/>
                <a:gd name="T46" fmla="+- 0 343 193"/>
                <a:gd name="T47" fmla="*/ 343 h 792"/>
                <a:gd name="T48" fmla="+- 0 1339 999"/>
                <a:gd name="T49" fmla="*/ T48 w 470"/>
                <a:gd name="T50" fmla="+- 0 615 193"/>
                <a:gd name="T51" fmla="*/ 615 h 792"/>
                <a:gd name="T52" fmla="+- 0 1233 999"/>
                <a:gd name="T53" fmla="*/ T52 w 470"/>
                <a:gd name="T54" fmla="+- 0 615 193"/>
                <a:gd name="T55" fmla="*/ 615 h 792"/>
                <a:gd name="T56" fmla="+- 0 1294 999"/>
                <a:gd name="T57" fmla="*/ T56 w 470"/>
                <a:gd name="T58" fmla="+- 0 984 193"/>
                <a:gd name="T59" fmla="*/ 984 h 792"/>
                <a:gd name="T60" fmla="+- 0 1391 999"/>
                <a:gd name="T61" fmla="*/ T60 w 470"/>
                <a:gd name="T62" fmla="+- 0 984 193"/>
                <a:gd name="T63" fmla="*/ 984 h 792"/>
                <a:gd name="T64" fmla="+- 0 1344 999"/>
                <a:gd name="T65" fmla="*/ T64 w 470"/>
                <a:gd name="T66" fmla="+- 0 656 193"/>
                <a:gd name="T67" fmla="*/ 656 h 792"/>
                <a:gd name="T68" fmla="+- 0 1339 999"/>
                <a:gd name="T69" fmla="*/ T68 w 470"/>
                <a:gd name="T70" fmla="+- 0 615 193"/>
                <a:gd name="T71" fmla="*/ 615 h 792"/>
                <a:gd name="T72" fmla="+- 0 1340 999"/>
                <a:gd name="T73" fmla="*/ T72 w 470"/>
                <a:gd name="T74" fmla="+- 0 193 193"/>
                <a:gd name="T75" fmla="*/ 193 h 792"/>
                <a:gd name="T76" fmla="+- 0 1127 999"/>
                <a:gd name="T77" fmla="*/ T76 w 470"/>
                <a:gd name="T78" fmla="+- 0 193 193"/>
                <a:gd name="T79" fmla="*/ 193 h 792"/>
                <a:gd name="T80" fmla="+- 0 999 999"/>
                <a:gd name="T81" fmla="*/ T80 w 470"/>
                <a:gd name="T82" fmla="+- 0 547 193"/>
                <a:gd name="T83" fmla="*/ 547 h 792"/>
                <a:gd name="T84" fmla="+- 0 1028 999"/>
                <a:gd name="T85" fmla="*/ T84 w 470"/>
                <a:gd name="T86" fmla="+- 0 566 193"/>
                <a:gd name="T87" fmla="*/ 566 h 792"/>
                <a:gd name="T88" fmla="+- 0 1152 999"/>
                <a:gd name="T89" fmla="*/ T88 w 470"/>
                <a:gd name="T90" fmla="+- 0 343 193"/>
                <a:gd name="T91" fmla="*/ 343 h 792"/>
                <a:gd name="T92" fmla="+- 0 1394 999"/>
                <a:gd name="T93" fmla="*/ T92 w 470"/>
                <a:gd name="T94" fmla="+- 0 343 193"/>
                <a:gd name="T95" fmla="*/ 343 h 792"/>
                <a:gd name="T96" fmla="+- 0 1340 999"/>
                <a:gd name="T97" fmla="*/ T96 w 470"/>
                <a:gd name="T98" fmla="+- 0 193 193"/>
                <a:gd name="T99" fmla="*/ 193 h 792"/>
                <a:gd name="T100" fmla="+- 0 1394 999"/>
                <a:gd name="T101" fmla="*/ T100 w 470"/>
                <a:gd name="T102" fmla="+- 0 343 193"/>
                <a:gd name="T103" fmla="*/ 343 h 792"/>
                <a:gd name="T104" fmla="+- 0 1314 999"/>
                <a:gd name="T105" fmla="*/ T104 w 470"/>
                <a:gd name="T106" fmla="+- 0 343 193"/>
                <a:gd name="T107" fmla="*/ 343 h 792"/>
                <a:gd name="T108" fmla="+- 0 1438 999"/>
                <a:gd name="T109" fmla="*/ T108 w 470"/>
                <a:gd name="T110" fmla="+- 0 566 193"/>
                <a:gd name="T111" fmla="*/ 566 h 792"/>
                <a:gd name="T112" fmla="+- 0 1468 999"/>
                <a:gd name="T113" fmla="*/ T112 w 470"/>
                <a:gd name="T114" fmla="+- 0 547 193"/>
                <a:gd name="T115" fmla="*/ 547 h 792"/>
                <a:gd name="T116" fmla="+- 0 1394 999"/>
                <a:gd name="T117" fmla="*/ T116 w 470"/>
                <a:gd name="T118" fmla="+- 0 343 193"/>
                <a:gd name="T119" fmla="*/ 343 h 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</a:cxnLst>
              <a:rect l="0" t="0" r="r" b="b"/>
              <a:pathLst>
                <a:path w="470" h="792">
                  <a:moveTo>
                    <a:pt x="395" y="150"/>
                  </a:moveTo>
                  <a:lnTo>
                    <a:pt x="153" y="150"/>
                  </a:lnTo>
                  <a:lnTo>
                    <a:pt x="154" y="245"/>
                  </a:lnTo>
                  <a:lnTo>
                    <a:pt x="126" y="472"/>
                  </a:lnTo>
                  <a:lnTo>
                    <a:pt x="76" y="791"/>
                  </a:lnTo>
                  <a:lnTo>
                    <a:pt x="174" y="791"/>
                  </a:lnTo>
                  <a:lnTo>
                    <a:pt x="234" y="422"/>
                  </a:lnTo>
                  <a:lnTo>
                    <a:pt x="340" y="422"/>
                  </a:lnTo>
                  <a:lnTo>
                    <a:pt x="317" y="245"/>
                  </a:lnTo>
                  <a:lnTo>
                    <a:pt x="315" y="150"/>
                  </a:lnTo>
                  <a:lnTo>
                    <a:pt x="395" y="150"/>
                  </a:lnTo>
                  <a:close/>
                  <a:moveTo>
                    <a:pt x="340" y="422"/>
                  </a:moveTo>
                  <a:lnTo>
                    <a:pt x="234" y="422"/>
                  </a:lnTo>
                  <a:lnTo>
                    <a:pt x="295" y="791"/>
                  </a:lnTo>
                  <a:lnTo>
                    <a:pt x="392" y="791"/>
                  </a:lnTo>
                  <a:lnTo>
                    <a:pt x="345" y="463"/>
                  </a:lnTo>
                  <a:lnTo>
                    <a:pt x="340" y="422"/>
                  </a:lnTo>
                  <a:close/>
                  <a:moveTo>
                    <a:pt x="341" y="0"/>
                  </a:moveTo>
                  <a:lnTo>
                    <a:pt x="128" y="0"/>
                  </a:lnTo>
                  <a:lnTo>
                    <a:pt x="0" y="354"/>
                  </a:lnTo>
                  <a:lnTo>
                    <a:pt x="29" y="373"/>
                  </a:lnTo>
                  <a:lnTo>
                    <a:pt x="153" y="150"/>
                  </a:lnTo>
                  <a:lnTo>
                    <a:pt x="395" y="150"/>
                  </a:lnTo>
                  <a:lnTo>
                    <a:pt x="341" y="0"/>
                  </a:lnTo>
                  <a:close/>
                  <a:moveTo>
                    <a:pt x="395" y="150"/>
                  </a:moveTo>
                  <a:lnTo>
                    <a:pt x="315" y="150"/>
                  </a:lnTo>
                  <a:lnTo>
                    <a:pt x="439" y="373"/>
                  </a:lnTo>
                  <a:lnTo>
                    <a:pt x="469" y="354"/>
                  </a:lnTo>
                  <a:lnTo>
                    <a:pt x="395" y="150"/>
                  </a:lnTo>
                  <a:close/>
                </a:path>
              </a:pathLst>
            </a:custGeom>
            <a:solidFill>
              <a:srgbClr val="8D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55F099FF-5157-4C55-942F-75D5A1A7F5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" y="6"/>
              <a:ext cx="164" cy="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AutoShape 10">
              <a:extLst>
                <a:ext uri="{FF2B5EF4-FFF2-40B4-BE49-F238E27FC236}">
                  <a16:creationId xmlns:a16="http://schemas.microsoft.com/office/drawing/2014/main" id="{195551E7-DD4E-4339-8A8D-B38C099FE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" y="196"/>
              <a:ext cx="462" cy="783"/>
            </a:xfrm>
            <a:custGeom>
              <a:avLst/>
              <a:gdLst>
                <a:gd name="T0" fmla="+- 0 796 495"/>
                <a:gd name="T1" fmla="*/ T0 w 462"/>
                <a:gd name="T2" fmla="+- 0 688 196"/>
                <a:gd name="T3" fmla="*/ 688 h 783"/>
                <a:gd name="T4" fmla="+- 0 655 495"/>
                <a:gd name="T5" fmla="*/ T4 w 462"/>
                <a:gd name="T6" fmla="+- 0 688 196"/>
                <a:gd name="T7" fmla="*/ 688 h 783"/>
                <a:gd name="T8" fmla="+- 0 696 495"/>
                <a:gd name="T9" fmla="*/ T8 w 462"/>
                <a:gd name="T10" fmla="+- 0 978 196"/>
                <a:gd name="T11" fmla="*/ 978 h 783"/>
                <a:gd name="T12" fmla="+- 0 755 495"/>
                <a:gd name="T13" fmla="*/ T12 w 462"/>
                <a:gd name="T14" fmla="+- 0 978 196"/>
                <a:gd name="T15" fmla="*/ 978 h 783"/>
                <a:gd name="T16" fmla="+- 0 796 495"/>
                <a:gd name="T17" fmla="*/ T16 w 462"/>
                <a:gd name="T18" fmla="+- 0 688 196"/>
                <a:gd name="T19" fmla="*/ 688 h 783"/>
                <a:gd name="T20" fmla="+- 0 883 495"/>
                <a:gd name="T21" fmla="*/ T20 w 462"/>
                <a:gd name="T22" fmla="+- 0 344 196"/>
                <a:gd name="T23" fmla="*/ 344 h 783"/>
                <a:gd name="T24" fmla="+- 0 646 495"/>
                <a:gd name="T25" fmla="*/ T24 w 462"/>
                <a:gd name="T26" fmla="+- 0 344 196"/>
                <a:gd name="T27" fmla="*/ 344 h 783"/>
                <a:gd name="T28" fmla="+- 0 655 495"/>
                <a:gd name="T29" fmla="*/ T28 w 462"/>
                <a:gd name="T30" fmla="+- 0 344 196"/>
                <a:gd name="T31" fmla="*/ 344 h 783"/>
                <a:gd name="T32" fmla="+- 0 659 495"/>
                <a:gd name="T33" fmla="*/ T32 w 462"/>
                <a:gd name="T34" fmla="+- 0 348 196"/>
                <a:gd name="T35" fmla="*/ 348 h 783"/>
                <a:gd name="T36" fmla="+- 0 661 495"/>
                <a:gd name="T37" fmla="*/ T36 w 462"/>
                <a:gd name="T38" fmla="+- 0 360 196"/>
                <a:gd name="T39" fmla="*/ 360 h 783"/>
                <a:gd name="T40" fmla="+- 0 661 495"/>
                <a:gd name="T41" fmla="*/ T40 w 462"/>
                <a:gd name="T42" fmla="+- 0 382 196"/>
                <a:gd name="T43" fmla="*/ 382 h 783"/>
                <a:gd name="T44" fmla="+- 0 529 495"/>
                <a:gd name="T45" fmla="*/ T44 w 462"/>
                <a:gd name="T46" fmla="+- 0 688 196"/>
                <a:gd name="T47" fmla="*/ 688 h 783"/>
                <a:gd name="T48" fmla="+- 0 922 495"/>
                <a:gd name="T49" fmla="*/ T48 w 462"/>
                <a:gd name="T50" fmla="+- 0 688 196"/>
                <a:gd name="T51" fmla="*/ 688 h 783"/>
                <a:gd name="T52" fmla="+- 0 789 495"/>
                <a:gd name="T53" fmla="*/ T52 w 462"/>
                <a:gd name="T54" fmla="+- 0 382 196"/>
                <a:gd name="T55" fmla="*/ 382 h 783"/>
                <a:gd name="T56" fmla="+- 0 792 495"/>
                <a:gd name="T57" fmla="*/ T56 w 462"/>
                <a:gd name="T58" fmla="+- 0 360 196"/>
                <a:gd name="T59" fmla="*/ 360 h 783"/>
                <a:gd name="T60" fmla="+- 0 797 495"/>
                <a:gd name="T61" fmla="*/ T60 w 462"/>
                <a:gd name="T62" fmla="+- 0 348 196"/>
                <a:gd name="T63" fmla="*/ 348 h 783"/>
                <a:gd name="T64" fmla="+- 0 802 495"/>
                <a:gd name="T65" fmla="*/ T64 w 462"/>
                <a:gd name="T66" fmla="+- 0 344 196"/>
                <a:gd name="T67" fmla="*/ 344 h 783"/>
                <a:gd name="T68" fmla="+- 0 805 495"/>
                <a:gd name="T69" fmla="*/ T68 w 462"/>
                <a:gd name="T70" fmla="+- 0 344 196"/>
                <a:gd name="T71" fmla="*/ 344 h 783"/>
                <a:gd name="T72" fmla="+- 0 883 495"/>
                <a:gd name="T73" fmla="*/ T72 w 462"/>
                <a:gd name="T74" fmla="+- 0 344 196"/>
                <a:gd name="T75" fmla="*/ 344 h 783"/>
                <a:gd name="T76" fmla="+- 0 883 495"/>
                <a:gd name="T77" fmla="*/ T76 w 462"/>
                <a:gd name="T78" fmla="+- 0 344 196"/>
                <a:gd name="T79" fmla="*/ 344 h 783"/>
                <a:gd name="T80" fmla="+- 0 883 495"/>
                <a:gd name="T81" fmla="*/ T80 w 462"/>
                <a:gd name="T82" fmla="+- 0 344 196"/>
                <a:gd name="T83" fmla="*/ 344 h 783"/>
                <a:gd name="T84" fmla="+- 0 805 495"/>
                <a:gd name="T85" fmla="*/ T84 w 462"/>
                <a:gd name="T86" fmla="+- 0 344 196"/>
                <a:gd name="T87" fmla="*/ 344 h 783"/>
                <a:gd name="T88" fmla="+- 0 927 495"/>
                <a:gd name="T89" fmla="*/ T88 w 462"/>
                <a:gd name="T90" fmla="+- 0 563 196"/>
                <a:gd name="T91" fmla="*/ 563 h 783"/>
                <a:gd name="T92" fmla="+- 0 956 495"/>
                <a:gd name="T93" fmla="*/ T92 w 462"/>
                <a:gd name="T94" fmla="+- 0 544 196"/>
                <a:gd name="T95" fmla="*/ 544 h 783"/>
                <a:gd name="T96" fmla="+- 0 883 495"/>
                <a:gd name="T97" fmla="*/ T96 w 462"/>
                <a:gd name="T98" fmla="+- 0 344 196"/>
                <a:gd name="T99" fmla="*/ 344 h 783"/>
                <a:gd name="T100" fmla="+- 0 830 495"/>
                <a:gd name="T101" fmla="*/ T100 w 462"/>
                <a:gd name="T102" fmla="+- 0 196 196"/>
                <a:gd name="T103" fmla="*/ 196 h 783"/>
                <a:gd name="T104" fmla="+- 0 621 495"/>
                <a:gd name="T105" fmla="*/ T104 w 462"/>
                <a:gd name="T106" fmla="+- 0 196 196"/>
                <a:gd name="T107" fmla="*/ 196 h 783"/>
                <a:gd name="T108" fmla="+- 0 495 495"/>
                <a:gd name="T109" fmla="*/ T108 w 462"/>
                <a:gd name="T110" fmla="+- 0 544 196"/>
                <a:gd name="T111" fmla="*/ 544 h 783"/>
                <a:gd name="T112" fmla="+- 0 524 495"/>
                <a:gd name="T113" fmla="*/ T112 w 462"/>
                <a:gd name="T114" fmla="+- 0 563 196"/>
                <a:gd name="T115" fmla="*/ 563 h 783"/>
                <a:gd name="T116" fmla="+- 0 646 495"/>
                <a:gd name="T117" fmla="*/ T116 w 462"/>
                <a:gd name="T118" fmla="+- 0 344 196"/>
                <a:gd name="T119" fmla="*/ 344 h 783"/>
                <a:gd name="T120" fmla="+- 0 883 495"/>
                <a:gd name="T121" fmla="*/ T120 w 462"/>
                <a:gd name="T122" fmla="+- 0 344 196"/>
                <a:gd name="T123" fmla="*/ 344 h 783"/>
                <a:gd name="T124" fmla="+- 0 830 495"/>
                <a:gd name="T125" fmla="*/ T124 w 462"/>
                <a:gd name="T126" fmla="+- 0 196 196"/>
                <a:gd name="T127" fmla="*/ 196 h 7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</a:cxnLst>
              <a:rect l="0" t="0" r="r" b="b"/>
              <a:pathLst>
                <a:path w="462" h="783">
                  <a:moveTo>
                    <a:pt x="301" y="492"/>
                  </a:moveTo>
                  <a:lnTo>
                    <a:pt x="160" y="492"/>
                  </a:lnTo>
                  <a:lnTo>
                    <a:pt x="201" y="782"/>
                  </a:lnTo>
                  <a:lnTo>
                    <a:pt x="260" y="782"/>
                  </a:lnTo>
                  <a:lnTo>
                    <a:pt x="301" y="492"/>
                  </a:lnTo>
                  <a:close/>
                  <a:moveTo>
                    <a:pt x="388" y="148"/>
                  </a:moveTo>
                  <a:lnTo>
                    <a:pt x="151" y="148"/>
                  </a:lnTo>
                  <a:lnTo>
                    <a:pt x="160" y="148"/>
                  </a:lnTo>
                  <a:lnTo>
                    <a:pt x="164" y="152"/>
                  </a:lnTo>
                  <a:lnTo>
                    <a:pt x="166" y="164"/>
                  </a:lnTo>
                  <a:lnTo>
                    <a:pt x="166" y="186"/>
                  </a:lnTo>
                  <a:lnTo>
                    <a:pt x="34" y="492"/>
                  </a:lnTo>
                  <a:lnTo>
                    <a:pt x="427" y="492"/>
                  </a:lnTo>
                  <a:lnTo>
                    <a:pt x="294" y="186"/>
                  </a:lnTo>
                  <a:lnTo>
                    <a:pt x="297" y="164"/>
                  </a:lnTo>
                  <a:lnTo>
                    <a:pt x="302" y="152"/>
                  </a:lnTo>
                  <a:lnTo>
                    <a:pt x="307" y="148"/>
                  </a:lnTo>
                  <a:lnTo>
                    <a:pt x="310" y="148"/>
                  </a:lnTo>
                  <a:lnTo>
                    <a:pt x="388" y="148"/>
                  </a:lnTo>
                  <a:close/>
                  <a:moveTo>
                    <a:pt x="388" y="148"/>
                  </a:moveTo>
                  <a:lnTo>
                    <a:pt x="310" y="148"/>
                  </a:lnTo>
                  <a:lnTo>
                    <a:pt x="432" y="367"/>
                  </a:lnTo>
                  <a:lnTo>
                    <a:pt x="461" y="348"/>
                  </a:lnTo>
                  <a:lnTo>
                    <a:pt x="388" y="148"/>
                  </a:lnTo>
                  <a:close/>
                  <a:moveTo>
                    <a:pt x="335" y="0"/>
                  </a:moveTo>
                  <a:lnTo>
                    <a:pt x="126" y="0"/>
                  </a:lnTo>
                  <a:lnTo>
                    <a:pt x="0" y="348"/>
                  </a:lnTo>
                  <a:lnTo>
                    <a:pt x="29" y="367"/>
                  </a:lnTo>
                  <a:lnTo>
                    <a:pt x="151" y="148"/>
                  </a:lnTo>
                  <a:lnTo>
                    <a:pt x="388" y="148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8D26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4352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9341E-AB4A-4512-BD6C-09A05271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9898B"/>
                </a:solidFill>
                <a:latin typeface="Arial Black" panose="020B0A04020102020204" pitchFamily="34" charset="0"/>
              </a:rPr>
              <a:t>Our Current State of Leadership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FC25-E563-4575-B632-7092266E2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5" y="1379787"/>
            <a:ext cx="11201400" cy="4910640"/>
          </a:xfrm>
        </p:spPr>
        <p:txBody>
          <a:bodyPr>
            <a:normAutofit/>
          </a:bodyPr>
          <a:lstStyle/>
          <a:p>
            <a:r>
              <a:rPr lang="en-US" sz="3200" dirty="0"/>
              <a:t>1.  Challenges </a:t>
            </a:r>
            <a:r>
              <a:rPr lang="en-US" sz="3200" b="1" dirty="0"/>
              <a:t>identifying, securing and sustaining</a:t>
            </a:r>
            <a:r>
              <a:rPr lang="en-US" sz="3200" dirty="0"/>
              <a:t> club</a:t>
            </a:r>
          </a:p>
          <a:p>
            <a:pPr marL="0" indent="0">
              <a:buNone/>
            </a:pPr>
            <a:r>
              <a:rPr lang="en-US" sz="3200" dirty="0"/>
              <a:t>        and district leadership</a:t>
            </a:r>
          </a:p>
          <a:p>
            <a:r>
              <a:rPr lang="en-US" sz="3200" dirty="0"/>
              <a:t>2.  Club members – </a:t>
            </a:r>
            <a:r>
              <a:rPr lang="en-US" sz="3200" b="1" dirty="0"/>
              <a:t>reluctant to step up/ accept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        leadership positions</a:t>
            </a:r>
          </a:p>
          <a:p>
            <a:r>
              <a:rPr lang="en-US" sz="3200" dirty="0"/>
              <a:t>3.  </a:t>
            </a:r>
            <a:r>
              <a:rPr lang="en-US" sz="3200" b="1" dirty="0"/>
              <a:t>Past club presidents and governors </a:t>
            </a:r>
            <a:r>
              <a:rPr lang="en-US" sz="3200" dirty="0"/>
              <a:t>- serving as</a:t>
            </a:r>
          </a:p>
          <a:p>
            <a:pPr marL="0" indent="0">
              <a:buNone/>
            </a:pPr>
            <a:r>
              <a:rPr lang="en-US" sz="3200" dirty="0"/>
              <a:t>        club leaders</a:t>
            </a:r>
          </a:p>
          <a:p>
            <a:r>
              <a:rPr lang="en-US" sz="3200" dirty="0"/>
              <a:t>4.  </a:t>
            </a:r>
            <a:r>
              <a:rPr lang="en-US" sz="3200" b="1" dirty="0"/>
              <a:t>Co-presidents</a:t>
            </a:r>
            <a:r>
              <a:rPr lang="en-US" sz="3200" dirty="0"/>
              <a:t> serving in many clubs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020ECB-5285-49AB-8832-591F58B17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841F6-7A56-4EAC-BFF6-3FF60E57B9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737600" y="4343400"/>
            <a:ext cx="2616200" cy="19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711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EE8AB-D02E-48C8-9B96-ED302604F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B3937"/>
                </a:solidFill>
                <a:latin typeface="Arial Black" panose="020B0A04020102020204" pitchFamily="34" charset="0"/>
              </a:rPr>
              <a:t>District 3  ~  Area Clubs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C609E-B231-4D2D-83BE-A72CE78C9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600203"/>
            <a:ext cx="10668000" cy="419099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                         </a:t>
            </a:r>
            <a:r>
              <a:rPr lang="en-US" b="1" u="sng" dirty="0">
                <a:solidFill>
                  <a:srgbClr val="9B3937"/>
                </a:solidFill>
              </a:rPr>
              <a:t>2018-2019 </a:t>
            </a:r>
            <a:r>
              <a:rPr lang="en-US" b="1" dirty="0">
                <a:solidFill>
                  <a:srgbClr val="9B3937"/>
                </a:solidFill>
              </a:rPr>
              <a:t>                    </a:t>
            </a:r>
            <a:r>
              <a:rPr lang="en-US" b="1" u="sng" dirty="0">
                <a:solidFill>
                  <a:srgbClr val="9B3937"/>
                </a:solidFill>
              </a:rPr>
              <a:t>2019-2020</a:t>
            </a:r>
          </a:p>
          <a:p>
            <a:r>
              <a:rPr lang="en-US" dirty="0"/>
              <a:t>Area 1 = 		(8) clubs		       (8) clubs	</a:t>
            </a:r>
          </a:p>
          <a:p>
            <a:r>
              <a:rPr lang="en-US" dirty="0"/>
              <a:t>Area 2 = 		(8) clubs		       (8) clubs	</a:t>
            </a:r>
          </a:p>
          <a:p>
            <a:r>
              <a:rPr lang="en-US" dirty="0"/>
              <a:t>Area 3 = 		(8) clubs		       (8) clubs</a:t>
            </a:r>
          </a:p>
          <a:p>
            <a:r>
              <a:rPr lang="en-US" dirty="0"/>
              <a:t>Area 4 = 		(8) clubs		       (7) clubs	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*  (1) clubs lost </a:t>
            </a:r>
            <a:r>
              <a:rPr lang="en-US" dirty="0"/>
              <a:t>due to:</a:t>
            </a:r>
          </a:p>
          <a:p>
            <a:r>
              <a:rPr lang="en-US" dirty="0"/>
              <a:t>As of August 31 – </a:t>
            </a:r>
            <a:r>
              <a:rPr lang="en-US" b="1" u="sng" dirty="0"/>
              <a:t>471 members </a:t>
            </a:r>
            <a:r>
              <a:rPr lang="en-US" u="sng" dirty="0"/>
              <a:t>in </a:t>
            </a:r>
            <a:r>
              <a:rPr lang="en-US" b="1" u="sng" dirty="0"/>
              <a:t>31 clubs ~ 15mem/club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B6758-AAD6-4FEE-B41F-C7AE64696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FA467-32B0-4F57-BB70-97EC47335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9898B"/>
                </a:solidFill>
                <a:latin typeface="Arial Black" panose="020B0A04020102020204" pitchFamily="34" charset="0"/>
              </a:rPr>
              <a:t>SUCCESSION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34455-2011-474B-86A9-3186A8737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4014"/>
            <a:ext cx="113538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/>
              <a:t>…a process for identifying and developing new leaders who can replace current leaders when they leave or retire from a position. It increases the availability of experienced and capable members who are prepared to assume these roles as they become available. </a:t>
            </a:r>
          </a:p>
          <a:p>
            <a:pPr marL="0" indent="0">
              <a:buNone/>
            </a:pPr>
            <a:r>
              <a:rPr lang="en-US" sz="3400" dirty="0"/>
              <a:t>In Zonta, “</a:t>
            </a:r>
            <a:r>
              <a:rPr lang="en-US" sz="3400" b="1" i="1" dirty="0">
                <a:solidFill>
                  <a:srgbClr val="9B3937"/>
                </a:solidFill>
              </a:rPr>
              <a:t>replacement planning</a:t>
            </a:r>
            <a:r>
              <a:rPr lang="en-US" sz="3400" dirty="0"/>
              <a:t>" for key roles is the heart of successful clubs, district and Zonta International.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A3314-FA31-4610-8282-E22F8946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E49B98B-6A33-41CD-8145-DBF471523372}"/>
              </a:ext>
            </a:extLst>
          </p:cNvPr>
          <p:cNvGrpSpPr/>
          <p:nvPr/>
        </p:nvGrpSpPr>
        <p:grpSpPr>
          <a:xfrm>
            <a:off x="9982200" y="274639"/>
            <a:ext cx="807720" cy="1406527"/>
            <a:chOff x="0" y="0"/>
            <a:chExt cx="4410075" cy="63252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048BCBB-8155-41B8-95FD-2C44BBB0F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4410075" cy="5981700"/>
            </a:xfrm>
            <a:prstGeom prst="rect">
              <a:avLst/>
            </a:prstGeom>
          </p:spPr>
        </p:pic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B7798A52-7B27-46BD-B7E8-61B4398D29AD}"/>
                </a:ext>
              </a:extLst>
            </p:cNvPr>
            <p:cNvSpPr txBox="1"/>
            <p:nvPr/>
          </p:nvSpPr>
          <p:spPr>
            <a:xfrm>
              <a:off x="0" y="5981700"/>
              <a:ext cx="4410075" cy="343535"/>
            </a:xfrm>
            <a:prstGeom prst="rect">
              <a:avLst/>
            </a:prstGeom>
            <a:solidFill>
              <a:prstClr val="white"/>
            </a:solidFill>
            <a:ln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4"/>
                </a:rPr>
                <a:t>This Photo</a:t>
              </a:r>
              <a:r>
                <a:rPr lang="en-US" sz="9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by Unknown Author is licensed under </a:t>
              </a:r>
              <a:r>
                <a:rPr lang="en-US" sz="900" u="sng">
                  <a:solidFill>
                    <a:srgbClr val="0563C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5"/>
                </a:rPr>
                <a:t>CC BY-NC-ND</a:t>
              </a:r>
              <a:endParaRPr lang="en-US" sz="1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943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67434"/>
            <a:ext cx="10668000" cy="42391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9B3937"/>
                </a:solidFill>
                <a:latin typeface="Arial Black" panose="020B0A04020102020204" pitchFamily="34" charset="0"/>
              </a:rPr>
              <a:t>Succession Planning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9B3937"/>
                </a:solidFill>
                <a:latin typeface="Arial Black" panose="020B0A04020102020204" pitchFamily="34" charset="0"/>
              </a:rPr>
              <a:t>Strengthen Zonta’s Future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9B3937"/>
              </a:solidFill>
            </a:endParaRPr>
          </a:p>
          <a:p>
            <a:r>
              <a:rPr lang="en-US" sz="3200" b="1" dirty="0"/>
              <a:t>Talk about leadership and make concerted efforts to plan for your club’s future and our district’s future</a:t>
            </a:r>
          </a:p>
          <a:p>
            <a:pPr marL="0" indent="0">
              <a:buNone/>
            </a:pPr>
            <a:endParaRPr lang="en-US" sz="3200" b="1" dirty="0"/>
          </a:p>
          <a:p>
            <a:r>
              <a:rPr lang="en-US" sz="3200" b="1" dirty="0"/>
              <a:t>Plan “intentionally” and “strategically”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10668005" cy="1143000"/>
          </a:xfrm>
          <a:solidFill>
            <a:srgbClr val="2989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Make it Happen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64C5E-7553-41C9-B1B0-B89D9DDAE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80571" y="4572000"/>
            <a:ext cx="2358858" cy="178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217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67434"/>
            <a:ext cx="10668000" cy="4239123"/>
          </a:xfrm>
        </p:spPr>
        <p:txBody>
          <a:bodyPr>
            <a:normAutofit/>
          </a:bodyPr>
          <a:lstStyle/>
          <a:p>
            <a:r>
              <a:rPr lang="en-US" sz="3200" dirty="0"/>
              <a:t>B</a:t>
            </a:r>
            <a:r>
              <a:rPr lang="en-US" sz="3000" dirty="0"/>
              <a:t>uild a Strong Workforce of club members</a:t>
            </a:r>
          </a:p>
          <a:p>
            <a:pPr lvl="2"/>
            <a:r>
              <a:rPr lang="en-US" sz="3000" dirty="0"/>
              <a:t>strengthen skills and competencies </a:t>
            </a:r>
          </a:p>
          <a:p>
            <a:pPr lvl="2"/>
            <a:r>
              <a:rPr lang="en-US" sz="3000" dirty="0"/>
              <a:t>every club member is a public speaker for Zonta</a:t>
            </a:r>
          </a:p>
          <a:p>
            <a:r>
              <a:rPr lang="en-US" sz="3200" dirty="0"/>
              <a:t>Train Club Officers to know their role and responsibilities</a:t>
            </a:r>
          </a:p>
          <a:p>
            <a:r>
              <a:rPr lang="en-US" sz="3200" dirty="0"/>
              <a:t>Talk about leadership </a:t>
            </a:r>
          </a:p>
          <a:p>
            <a:r>
              <a:rPr lang="en-US" sz="3200" dirty="0"/>
              <a:t>Dedicate a club meeting to Leadership</a:t>
            </a:r>
          </a:p>
          <a:p>
            <a:r>
              <a:rPr lang="en-US" sz="3200" dirty="0"/>
              <a:t>Prepare a leadership succession plan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BAED-8C20-4E4D-BEE8-99B6A273657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74639"/>
            <a:ext cx="10668005" cy="1143000"/>
          </a:xfrm>
          <a:solidFill>
            <a:srgbClr val="29898B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 Make it Happen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64C5E-7553-41C9-B1B0-B89D9DDAE6E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839200" y="4191000"/>
            <a:ext cx="2438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55807"/>
      </p:ext>
    </p:extLst>
  </p:cSld>
  <p:clrMapOvr>
    <a:masterClrMapping/>
  </p:clrMapOvr>
</p:sld>
</file>

<file path=ppt/theme/theme1.xml><?xml version="1.0" encoding="utf-8"?>
<a:theme xmlns:a="http://schemas.openxmlformats.org/drawingml/2006/main" name="Leadership Program PPT template.16.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409226164544896EEAA7217514EB0" ma:contentTypeVersion="2" ma:contentTypeDescription="Create a new document." ma:contentTypeScope="" ma:versionID="f870d06a391b7637e840281830a129a5">
  <xsd:schema xmlns:xsd="http://www.w3.org/2001/XMLSchema" xmlns:xs="http://www.w3.org/2001/XMLSchema" xmlns:p="http://schemas.microsoft.com/office/2006/metadata/properties" xmlns:ns2="1648f2b9-7a6f-470c-ab6b-ef6897e5ddd7" targetNamespace="http://schemas.microsoft.com/office/2006/metadata/properties" ma:root="true" ma:fieldsID="e2beeedcf3cc36b468572cf78af18dc8" ns2:_="">
    <xsd:import namespace="1648f2b9-7a6f-470c-ab6b-ef6897e5ddd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8f2b9-7a6f-470c-ab6b-ef6897e5dd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DD1EB9-BC31-4AFA-AAE7-674F6D7AD4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948B4-0952-4155-B3D9-953B77F34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8f2b9-7a6f-470c-ab6b-ef6897e5dd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C2585EE-CBBD-441F-AEAC-E4B2748393BF}">
  <ds:schemaRefs>
    <ds:schemaRef ds:uri="http://purl.org/dc/terms/"/>
    <ds:schemaRef ds:uri="http://schemas.openxmlformats.org/package/2006/metadata/core-properties"/>
    <ds:schemaRef ds:uri="1648f2b9-7a6f-470c-ab6b-ef6897e5ddd7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Leadership Program PPT template.16.9</Template>
  <TotalTime>8315</TotalTime>
  <Words>1055</Words>
  <Application>Microsoft Office PowerPoint</Application>
  <PresentationFormat>Widescreen</PresentationFormat>
  <Paragraphs>175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Lato</vt:lpstr>
      <vt:lpstr>Leadership Program PPT template.16.9</vt:lpstr>
      <vt:lpstr>Strengthening Our Leadership Through Succession Planning  District 3 Conference 2019</vt:lpstr>
      <vt:lpstr>Tebbie Clift, Zonta Club of New York District 3 Leadership Development Committee Chair</vt:lpstr>
      <vt:lpstr>Zonta International Theme</vt:lpstr>
      <vt:lpstr>Zonta International Theme</vt:lpstr>
      <vt:lpstr>Our Current State of Leadership</vt:lpstr>
      <vt:lpstr>District 3  ~  Area Clubs</vt:lpstr>
      <vt:lpstr>SUCCESSION PLANNING</vt:lpstr>
      <vt:lpstr>How to Make it Happen</vt:lpstr>
      <vt:lpstr>How to Make it Happen</vt:lpstr>
      <vt:lpstr>PowerPoint Presentation</vt:lpstr>
      <vt:lpstr>Who Has A Succession Plan, Trains and/or Mentors Members?</vt:lpstr>
      <vt:lpstr>How Do You Identify Potential Leaders for  Club and District Offices?</vt:lpstr>
      <vt:lpstr>What Makes A Good Leader?</vt:lpstr>
      <vt:lpstr>What Are The Benefits of Leadership?</vt:lpstr>
      <vt:lpstr>Then and Now</vt:lpstr>
      <vt:lpstr>Centennial Anniversary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Club Officer Training Template</dc:title>
  <dc:creator>Jacqueline</dc:creator>
  <cp:lastModifiedBy>Joanne Gallos</cp:lastModifiedBy>
  <cp:revision>411</cp:revision>
  <dcterms:created xsi:type="dcterms:W3CDTF">2013-08-16T16:18:28Z</dcterms:created>
  <dcterms:modified xsi:type="dcterms:W3CDTF">2019-10-03T13:19:39Z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0x010100873409226164544896EEAA7217514EB0</vt:lpwstr>
  </property>
</Properties>
</file>