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59" r:id="rId7"/>
    <p:sldId id="260" r:id="rId8"/>
    <p:sldId id="261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A847-239D-4612-9BE1-CD9DFB2FDF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7415-9C7C-4C17-91B5-65467D9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6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A847-239D-4612-9BE1-CD9DFB2FDF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7415-9C7C-4C17-91B5-65467D9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5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A847-239D-4612-9BE1-CD9DFB2FDF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7415-9C7C-4C17-91B5-65467D9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A847-239D-4612-9BE1-CD9DFB2FDF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7415-9C7C-4C17-91B5-65467D9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5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A847-239D-4612-9BE1-CD9DFB2FDF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7415-9C7C-4C17-91B5-65467D9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8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A847-239D-4612-9BE1-CD9DFB2FDF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7415-9C7C-4C17-91B5-65467D9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1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A847-239D-4612-9BE1-CD9DFB2FDF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7415-9C7C-4C17-91B5-65467D9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6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A847-239D-4612-9BE1-CD9DFB2FDF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7415-9C7C-4C17-91B5-65467D9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A847-239D-4612-9BE1-CD9DFB2FDF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7415-9C7C-4C17-91B5-65467D9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4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A847-239D-4612-9BE1-CD9DFB2FDF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7415-9C7C-4C17-91B5-65467D9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3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A847-239D-4612-9BE1-CD9DFB2FDF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7415-9C7C-4C17-91B5-65467D9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AA847-239D-4612-9BE1-CD9DFB2FDF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47415-9C7C-4C17-91B5-65467D9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9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9635"/>
            <a:ext cx="9144000" cy="24035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29777"/>
            <a:ext cx="9144000" cy="36147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dirty="0" err="1"/>
              <a:t>Zonta</a:t>
            </a:r>
            <a:r>
              <a:rPr lang="en-US" sz="6000" dirty="0"/>
              <a:t> International Women in Technology </a:t>
            </a:r>
            <a:r>
              <a:rPr lang="en-US" sz="6000" dirty="0" smtClean="0"/>
              <a:t>Scholarship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/>
              <a:t>Bonnie Robeson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/>
              <a:t>October 6, 2018</a:t>
            </a:r>
            <a:r>
              <a:rPr lang="en-US" sz="6000" dirty="0" smtClean="0"/>
              <a:t> </a:t>
            </a:r>
          </a:p>
          <a:p>
            <a:pPr>
              <a:lnSpc>
                <a:spcPct val="100000"/>
              </a:lnSpc>
            </a:pP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84" y="526211"/>
            <a:ext cx="6051232" cy="203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96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66" y="145732"/>
            <a:ext cx="11130715" cy="64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0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Problem</a:t>
            </a:r>
            <a:r>
              <a:rPr lang="en-US" dirty="0" smtClean="0"/>
              <a:t>:  Only </a:t>
            </a:r>
            <a:r>
              <a:rPr lang="en-US" b="1" dirty="0" smtClean="0"/>
              <a:t>17%  </a:t>
            </a:r>
            <a:r>
              <a:rPr lang="en-US" dirty="0"/>
              <a:t>of Fortune 500 </a:t>
            </a:r>
            <a:r>
              <a:rPr lang="en-US" dirty="0" smtClean="0"/>
              <a:t>CIO </a:t>
            </a:r>
            <a:r>
              <a:rPr lang="en-US" dirty="0"/>
              <a:t>positions were held by women in 2017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1825625"/>
            <a:ext cx="11743509" cy="4351338"/>
          </a:xfrm>
        </p:spPr>
        <p:txBody>
          <a:bodyPr/>
          <a:lstStyle/>
          <a:p>
            <a:r>
              <a:rPr lang="en-US" sz="4000" dirty="0" smtClean="0"/>
              <a:t>Solution</a:t>
            </a:r>
            <a:r>
              <a:rPr lang="en-US" dirty="0" smtClean="0"/>
              <a:t>:  </a:t>
            </a:r>
            <a:r>
              <a:rPr lang="en-US" sz="3600" dirty="0" err="1" smtClean="0"/>
              <a:t>Zonta</a:t>
            </a:r>
            <a:r>
              <a:rPr lang="en-US" sz="3600" dirty="0" smtClean="0"/>
              <a:t> </a:t>
            </a:r>
            <a:r>
              <a:rPr lang="en-US" sz="3600" dirty="0"/>
              <a:t>International Women in Technology Scholarship </a:t>
            </a:r>
            <a:endParaRPr lang="en-US" sz="3600" dirty="0" smtClean="0"/>
          </a:p>
          <a:p>
            <a:r>
              <a:rPr lang="en-US" sz="3600" dirty="0" smtClean="0"/>
              <a:t>FUNDING:   US$112,000</a:t>
            </a:r>
          </a:p>
          <a:p>
            <a:r>
              <a:rPr lang="en-US" sz="3600" dirty="0" smtClean="0"/>
              <a:t>Women are </a:t>
            </a:r>
            <a:r>
              <a:rPr lang="en-US" sz="3600" dirty="0"/>
              <a:t>underrepresented in information technology and other STEM </a:t>
            </a:r>
            <a:r>
              <a:rPr lang="en-US" sz="3600" dirty="0" smtClean="0"/>
              <a:t>fields</a:t>
            </a:r>
          </a:p>
          <a:p>
            <a:r>
              <a:rPr lang="en-US" sz="3600" dirty="0"/>
              <a:t>Scholarship will encourage women to pursue education and opportunities and take on leadership roles in technology</a:t>
            </a:r>
          </a:p>
        </p:txBody>
      </p:sp>
    </p:spTree>
    <p:extLst>
      <p:ext uri="{BB962C8B-B14F-4D97-AF65-F5344CB8AC3E}">
        <p14:creationId xmlns:p14="http://schemas.microsoft.com/office/powerpoint/2010/main" val="69301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0087" y="886264"/>
            <a:ext cx="7161775" cy="550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FIVE TOP BARRIERS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Lack of mentors </a:t>
            </a:r>
            <a:endParaRPr lang="en-US" dirty="0" smtClean="0"/>
          </a:p>
          <a:p>
            <a:r>
              <a:rPr lang="en-US" dirty="0" smtClean="0"/>
              <a:t>Lack </a:t>
            </a:r>
            <a:r>
              <a:rPr lang="en-US" dirty="0"/>
              <a:t>of female role models in the field </a:t>
            </a:r>
            <a:endParaRPr lang="en-US" dirty="0" smtClean="0"/>
          </a:p>
          <a:p>
            <a:r>
              <a:rPr lang="en-US" dirty="0" smtClean="0"/>
              <a:t>Gender </a:t>
            </a:r>
            <a:r>
              <a:rPr lang="en-US" dirty="0"/>
              <a:t>bias in the workplace </a:t>
            </a:r>
            <a:endParaRPr lang="en-US" dirty="0" smtClean="0"/>
          </a:p>
          <a:p>
            <a:r>
              <a:rPr lang="en-US" dirty="0" smtClean="0"/>
              <a:t>Unequal </a:t>
            </a:r>
            <a:r>
              <a:rPr lang="en-US" dirty="0"/>
              <a:t>growth opportunities compared to men </a:t>
            </a:r>
            <a:endParaRPr lang="en-US" dirty="0" smtClean="0"/>
          </a:p>
          <a:p>
            <a:r>
              <a:rPr lang="en-US" dirty="0" smtClean="0"/>
              <a:t>Unequal </a:t>
            </a:r>
            <a:r>
              <a:rPr lang="en-US" dirty="0"/>
              <a:t>pay for the same skills </a:t>
            </a:r>
          </a:p>
          <a:p>
            <a:r>
              <a:rPr lang="en-US" b="1" dirty="0"/>
              <a:t>Gender gap 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the U.S., 24 percent of computer scientists are </a:t>
            </a:r>
            <a:r>
              <a:rPr lang="en-US" dirty="0" smtClean="0"/>
              <a:t>women. </a:t>
            </a:r>
          </a:p>
          <a:p>
            <a:r>
              <a:rPr lang="en-US" dirty="0" smtClean="0"/>
              <a:t> </a:t>
            </a:r>
            <a:r>
              <a:rPr lang="en-US" dirty="0"/>
              <a:t>There are four times more men than women in Europe in information and communication technology related </a:t>
            </a:r>
            <a:r>
              <a:rPr lang="en-US" dirty="0" smtClean="0"/>
              <a:t>studies.</a:t>
            </a:r>
            <a:endParaRPr lang="en-US" dirty="0"/>
          </a:p>
          <a:p>
            <a:r>
              <a:rPr lang="en-US" b="1" dirty="0"/>
              <a:t>Women in leadership </a:t>
            </a:r>
            <a:endParaRPr lang="en-US" dirty="0"/>
          </a:p>
          <a:p>
            <a:r>
              <a:rPr lang="en-US" dirty="0"/>
              <a:t>Just 9 percent of senior IT leadership are women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404" y="365125"/>
            <a:ext cx="4453596" cy="32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8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365125"/>
            <a:ext cx="9355015" cy="67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0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Eligibility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789"/>
            <a:ext cx="10515600" cy="4766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Women pursuing an information technology (IT) degree or closely related program who demonstrate outstanding potential in the field and are living or studying in a </a:t>
            </a:r>
            <a:r>
              <a:rPr lang="en-US" dirty="0" err="1"/>
              <a:t>Zonta</a:t>
            </a:r>
            <a:r>
              <a:rPr lang="en-US" dirty="0"/>
              <a:t> district/region. 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Women not enrolled in a university are also eligible as long as they submit evidence of completed trainings and outstanding performance, a description of their current job with information about path that led to that job, employer confirmation and recommendation, and a reason for applying with a description of their desired career.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Golden Z club members may apply. </a:t>
            </a:r>
          </a:p>
          <a:p>
            <a:pPr marL="0" indent="0">
              <a:buNone/>
            </a:pPr>
            <a:r>
              <a:rPr lang="en-US" dirty="0"/>
              <a:t>• Classified members and employees of </a:t>
            </a:r>
            <a:r>
              <a:rPr lang="en-US" dirty="0" err="1"/>
              <a:t>Zonta</a:t>
            </a:r>
            <a:r>
              <a:rPr lang="en-US" dirty="0"/>
              <a:t> International and </a:t>
            </a:r>
            <a:r>
              <a:rPr lang="en-US" dirty="0" err="1"/>
              <a:t>Zonta</a:t>
            </a:r>
            <a:r>
              <a:rPr lang="en-US" dirty="0"/>
              <a:t> International Foundation, and their family members, are not eligible.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1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1.Academic performance </a:t>
            </a:r>
          </a:p>
          <a:p>
            <a:pPr marL="0" indent="0">
              <a:buNone/>
            </a:pPr>
            <a:r>
              <a:rPr lang="en-US" dirty="0"/>
              <a:t>2. Essay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3.Volunteer </a:t>
            </a:r>
            <a:r>
              <a:rPr lang="en-US" dirty="0"/>
              <a:t>work Scholarship Amount The scholarship will be awarded once in the biennium as a pilot </a:t>
            </a:r>
            <a:r>
              <a:rPr lang="en-US" dirty="0" smtClean="0"/>
              <a:t>program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AWARDS:</a:t>
            </a:r>
          </a:p>
          <a:p>
            <a:r>
              <a:rPr lang="en-US" dirty="0"/>
              <a:t>Club: Club award and amount determined by club </a:t>
            </a:r>
          </a:p>
          <a:p>
            <a:r>
              <a:rPr lang="en-US" dirty="0" smtClean="0"/>
              <a:t>District/Region</a:t>
            </a:r>
            <a:r>
              <a:rPr lang="en-US" dirty="0"/>
              <a:t>: 32 scholarships, US$2,000 each </a:t>
            </a:r>
          </a:p>
          <a:p>
            <a:r>
              <a:rPr lang="en-US" dirty="0" smtClean="0"/>
              <a:t>International</a:t>
            </a:r>
            <a:r>
              <a:rPr lang="en-US" dirty="0"/>
              <a:t>: 6 scholarships, US$8,000 each  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293" y="158003"/>
            <a:ext cx="2576233" cy="25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0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US" b="1" dirty="0"/>
              <a:t>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103"/>
            <a:ext cx="10515600" cy="4700860"/>
          </a:xfrm>
        </p:spPr>
        <p:txBody>
          <a:bodyPr/>
          <a:lstStyle/>
          <a:p>
            <a:r>
              <a:rPr lang="en-US" dirty="0"/>
              <a:t>The program will operate at the club, district/region and international levels of </a:t>
            </a:r>
            <a:r>
              <a:rPr lang="en-US" dirty="0" err="1"/>
              <a:t>Zonta</a:t>
            </a:r>
            <a:r>
              <a:rPr lang="en-US" dirty="0"/>
              <a:t> International. </a:t>
            </a:r>
          </a:p>
          <a:p>
            <a:r>
              <a:rPr lang="en-US" dirty="0"/>
              <a:t>Applicants may not apply to more than one </a:t>
            </a:r>
            <a:r>
              <a:rPr lang="en-US" dirty="0" err="1"/>
              <a:t>Zonta</a:t>
            </a:r>
            <a:r>
              <a:rPr lang="en-US" dirty="0"/>
              <a:t> district and must be nominated by a local </a:t>
            </a:r>
            <a:r>
              <a:rPr lang="en-US" dirty="0" err="1"/>
              <a:t>Zonta</a:t>
            </a:r>
            <a:r>
              <a:rPr lang="en-US" dirty="0"/>
              <a:t> club. </a:t>
            </a:r>
          </a:p>
          <a:p>
            <a:r>
              <a:rPr lang="en-US" dirty="0"/>
              <a:t>Applications selected by </a:t>
            </a:r>
            <a:r>
              <a:rPr lang="en-US" dirty="0" err="1"/>
              <a:t>Zonta</a:t>
            </a:r>
            <a:r>
              <a:rPr lang="en-US" dirty="0"/>
              <a:t> clubs are sent to the respective </a:t>
            </a:r>
            <a:r>
              <a:rPr lang="en-US" dirty="0" err="1"/>
              <a:t>Zonta</a:t>
            </a:r>
            <a:r>
              <a:rPr lang="en-US" dirty="0"/>
              <a:t> governor/regional representative. </a:t>
            </a:r>
          </a:p>
          <a:p>
            <a:r>
              <a:rPr lang="en-US" dirty="0"/>
              <a:t>A district/region evaluating committee selects one applicant per district/region to submit to </a:t>
            </a:r>
            <a:r>
              <a:rPr lang="en-US" dirty="0" err="1"/>
              <a:t>Zonta</a:t>
            </a:r>
            <a:r>
              <a:rPr lang="en-US" dirty="0"/>
              <a:t> International Headquarters.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2137"/>
            <a:ext cx="10515600" cy="123348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 </a:t>
            </a:r>
            <a:r>
              <a:rPr lang="en-US" b="1" dirty="0" err="1"/>
              <a:t>Zonta</a:t>
            </a:r>
            <a:r>
              <a:rPr lang="en-US" b="1" dirty="0"/>
              <a:t> International as a future-oriented, forward-thinking </a:t>
            </a:r>
            <a:r>
              <a:rPr lang="en-US" b="1" dirty="0" smtClean="0"/>
              <a:t>organization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Zonta</a:t>
            </a:r>
            <a:r>
              <a:rPr lang="en-US" sz="3600" dirty="0" smtClean="0"/>
              <a:t> has to assist the female gender to become:</a:t>
            </a:r>
          </a:p>
          <a:p>
            <a:pPr lvl="1"/>
            <a:r>
              <a:rPr lang="en-US" sz="3200" dirty="0" smtClean="0"/>
              <a:t>Aware of the IT opportunities</a:t>
            </a:r>
          </a:p>
          <a:p>
            <a:pPr lvl="1"/>
            <a:r>
              <a:rPr lang="en-US" sz="3200" dirty="0" smtClean="0"/>
              <a:t>Educated in the STEM curriculum </a:t>
            </a:r>
          </a:p>
          <a:p>
            <a:pPr lvl="1"/>
            <a:r>
              <a:rPr lang="en-US" sz="3200" dirty="0" smtClean="0"/>
              <a:t>Encouraged to compete for IT the positions </a:t>
            </a:r>
          </a:p>
          <a:p>
            <a:pPr lvl="1"/>
            <a:r>
              <a:rPr lang="en-US" sz="3200" dirty="0" smtClean="0"/>
              <a:t>Confident and exhibit leadership to achieve goals in training and competing for IT positions 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5742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173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 Problem:  Only 17%  of Fortune 500 CIO positions were held by women in 2017  </vt:lpstr>
      <vt:lpstr>PowerPoint Presentation</vt:lpstr>
      <vt:lpstr>FIVE TOP BARRIERS</vt:lpstr>
      <vt:lpstr>PowerPoint Presentation</vt:lpstr>
      <vt:lpstr> Eligibility </vt:lpstr>
      <vt:lpstr>Criteria</vt:lpstr>
      <vt:lpstr>Application Process</vt:lpstr>
      <vt:lpstr>  Zonta International as a future-oriented, forward-thinking organization </vt:lpstr>
      <vt:lpstr>PowerPoint Presentation</vt:lpstr>
    </vt:vector>
  </TitlesOfParts>
  <Company>Carey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Robeson</dc:creator>
  <cp:lastModifiedBy>Bonnie Robeson</cp:lastModifiedBy>
  <cp:revision>6</cp:revision>
  <dcterms:created xsi:type="dcterms:W3CDTF">2018-09-30T20:14:40Z</dcterms:created>
  <dcterms:modified xsi:type="dcterms:W3CDTF">2018-09-30T20:50:03Z</dcterms:modified>
</cp:coreProperties>
</file>