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1858" y="10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1FD2D8C1-80CD-5B43-995B-CF5BB760A65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D74907-F530-B148-B7D7-C69037543F4A}" type="datetimeFigureOut">
              <a:rPr lang="en-US" smtClean="0"/>
              <a:t>11/23/2018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D74907-F530-B148-B7D7-C69037543F4A}" type="datetimeFigureOut">
              <a:rPr lang="en-US" smtClean="0"/>
              <a:t>11/23/2018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1FD2D8C1-80CD-5B43-995B-CF5BB760A65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1FD2D8C1-80CD-5B43-995B-CF5BB760A65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D74907-F530-B148-B7D7-C69037543F4A}" type="datetimeFigureOut">
              <a:rPr lang="en-US" smtClean="0"/>
              <a:t>11/23/2018</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1FD2D8C1-80CD-5B43-995B-CF5BB760A65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1D74907-F530-B148-B7D7-C69037543F4A}" type="datetimeFigureOut">
              <a:rPr lang="en-US" smtClean="0"/>
              <a:t>11/23/2018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D2D8C1-80CD-5B43-995B-CF5BB760A6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D74907-F530-B148-B7D7-C69037543F4A}"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2D8C1-80CD-5B43-995B-CF5BB760A65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D74907-F530-B148-B7D7-C69037543F4A}" type="datetimeFigureOut">
              <a:rPr lang="en-US" smtClean="0"/>
              <a:t>11/23/2018</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1FD2D8C1-80CD-5B43-995B-CF5BB760A6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618" y="4208928"/>
            <a:ext cx="7442823" cy="1969950"/>
          </a:xfrm>
        </p:spPr>
        <p:txBody>
          <a:bodyPr>
            <a:normAutofit fontScale="90000"/>
          </a:bodyPr>
          <a:lstStyle/>
          <a:p>
            <a:r>
              <a:rPr lang="en-US" dirty="0"/>
              <a:t>ZONTA INTERNATIONAL AND ITS ROLE AT THE UNITED NATIONS</a:t>
            </a:r>
          </a:p>
        </p:txBody>
      </p:sp>
      <p:sp>
        <p:nvSpPr>
          <p:cNvPr id="3" name="Subtitle 2"/>
          <p:cNvSpPr>
            <a:spLocks noGrp="1"/>
          </p:cNvSpPr>
          <p:nvPr>
            <p:ph type="subTitle" idx="1"/>
          </p:nvPr>
        </p:nvSpPr>
        <p:spPr>
          <a:xfrm>
            <a:off x="3200400" y="5257800"/>
            <a:ext cx="5458968" cy="921078"/>
          </a:xfrm>
        </p:spPr>
        <p:txBody>
          <a:bodyPr>
            <a:normAutofit fontScale="92500" lnSpcReduction="10000"/>
          </a:bodyPr>
          <a:lstStyle/>
          <a:p>
            <a:pPr algn="ctr"/>
            <a:endParaRPr lang="en-US" sz="2400" dirty="0"/>
          </a:p>
          <a:p>
            <a:pPr algn="ctr"/>
            <a:r>
              <a:rPr lang="en-US" sz="4000" dirty="0"/>
              <a:t>CSW 63</a:t>
            </a:r>
          </a:p>
        </p:txBody>
      </p:sp>
      <p:pic>
        <p:nvPicPr>
          <p:cNvPr id="4" name="Picture 3" descr="Macintosh HD:Users:maryanntarantula:Desktop:Zonta new logo.jpg"/>
          <p:cNvPicPr/>
          <p:nvPr/>
        </p:nvPicPr>
        <p:blipFill>
          <a:blip r:embed="rId2">
            <a:extLst>
              <a:ext uri="{28A0092B-C50C-407E-A947-70E740481C1C}">
                <a14:useLocalDpi xmlns:a14="http://schemas.microsoft.com/office/drawing/2010/main" val="0"/>
              </a:ext>
            </a:extLst>
          </a:blip>
          <a:srcRect/>
          <a:stretch>
            <a:fillRect/>
          </a:stretch>
        </p:blipFill>
        <p:spPr bwMode="auto">
          <a:xfrm>
            <a:off x="-708278" y="1054878"/>
            <a:ext cx="3248420" cy="1003674"/>
          </a:xfrm>
          <a:prstGeom prst="rect">
            <a:avLst/>
          </a:prstGeom>
          <a:noFill/>
          <a:ln>
            <a:noFill/>
          </a:ln>
        </p:spPr>
      </p:pic>
    </p:spTree>
    <p:extLst>
      <p:ext uri="{BB962C8B-B14F-4D97-AF65-F5344CB8AC3E}">
        <p14:creationId xmlns:p14="http://schemas.microsoft.com/office/powerpoint/2010/main" val="412087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ANSWERS.</a:t>
            </a:r>
          </a:p>
        </p:txBody>
      </p:sp>
      <p:sp>
        <p:nvSpPr>
          <p:cNvPr id="3" name="Content Placeholder 2"/>
          <p:cNvSpPr>
            <a:spLocks noGrp="1"/>
          </p:cNvSpPr>
          <p:nvPr>
            <p:ph idx="1"/>
          </p:nvPr>
        </p:nvSpPr>
        <p:spPr/>
        <p:txBody>
          <a:bodyPr/>
          <a:lstStyle/>
          <a:p>
            <a:r>
              <a:rPr lang="en-US" dirty="0"/>
              <a:t>DISTRICT 3 IS FORTUNATE IN THAT WE HAVE REPRESENTATIVES TO THE UN WHO WILL HELP YOU NAVIGATE CSW63 SO THAT YOU WILL HAVE A GREAT DEAL OF INFORMATION TO TAKE BACK TO YOUR CLUBS AND YOUR CLUB CHAIRMEN.</a:t>
            </a:r>
          </a:p>
          <a:p>
            <a:r>
              <a:rPr lang="en-US" dirty="0"/>
              <a:t>THIS YEAR WE ARE HONORED TO HAVE OUR ZONTA INTERNATIONAL PRESIDENT WHO WILL BE TELLING YOU OF HER GOALS FOR THE BIENNIUM AND THE CELEBRTATION OF ZONT’S 100 YEARS OF EXISTENCE.</a:t>
            </a:r>
          </a:p>
          <a:p>
            <a:endParaRPr lang="en-US" dirty="0"/>
          </a:p>
        </p:txBody>
      </p:sp>
    </p:spTree>
    <p:extLst>
      <p:ext uri="{BB962C8B-B14F-4D97-AF65-F5344CB8AC3E}">
        <p14:creationId xmlns:p14="http://schemas.microsoft.com/office/powerpoint/2010/main" val="342972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WE ARE HERE TO ANSWER THEM TODAY OR TOMORROW OR WHENEVER YOU HAVE THEM.</a:t>
            </a:r>
          </a:p>
          <a:p>
            <a:r>
              <a:rPr lang="en-US"/>
              <a:t>FOR EXAMPLE, WHAT DO YOU THINK SOCIAL PROTECTION SYSTEMS INCLUDE?</a:t>
            </a:r>
            <a:endParaRPr lang="en-US" dirty="0"/>
          </a:p>
          <a:p>
            <a:endParaRPr lang="en-US" dirty="0"/>
          </a:p>
          <a:p>
            <a:pPr algn="ctr"/>
            <a:r>
              <a:rPr lang="en-US" sz="9600" dirty="0"/>
              <a:t>?</a:t>
            </a:r>
          </a:p>
        </p:txBody>
      </p:sp>
    </p:spTree>
    <p:extLst>
      <p:ext uri="{BB962C8B-B14F-4D97-AF65-F5344CB8AC3E}">
        <p14:creationId xmlns:p14="http://schemas.microsoft.com/office/powerpoint/2010/main" val="322149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TIES ZONTA TO THE UN</a:t>
            </a:r>
          </a:p>
        </p:txBody>
      </p:sp>
      <p:sp>
        <p:nvSpPr>
          <p:cNvPr id="3" name="Content Placeholder 2"/>
          <p:cNvSpPr>
            <a:spLocks noGrp="1"/>
          </p:cNvSpPr>
          <p:nvPr>
            <p:ph idx="1"/>
          </p:nvPr>
        </p:nvSpPr>
        <p:spPr/>
        <p:txBody>
          <a:bodyPr/>
          <a:lstStyle/>
          <a:p>
            <a:r>
              <a:rPr lang="en-US" dirty="0"/>
              <a:t>MOST ZONTIANS DO NOT REALIZE HOW CLOSE THE TIES ARE BETWEEN ZONTA AND THE UN.</a:t>
            </a:r>
          </a:p>
          <a:p>
            <a:r>
              <a:rPr lang="en-US" dirty="0"/>
              <a:t>AT THIS IMPORTANT TIME IN ZONTA’S 100 YEARS IT IS IMPORTANT THAT WE INDERSTAND THE HISTORY</a:t>
            </a:r>
          </a:p>
          <a:p>
            <a:r>
              <a:rPr lang="en-US" dirty="0"/>
              <a:t>ZONTA INTERNATIONAL’S BOARD SUPPORTED THE UN VERY SOON AFTER ITS CREATION IN 1945.</a:t>
            </a:r>
          </a:p>
          <a:p>
            <a:r>
              <a:rPr lang="en-US" dirty="0"/>
              <a:t>THE COMMISSION ON THE STATUS OF WOMEN (CSW) WAS CREATED IN 1947.  </a:t>
            </a:r>
          </a:p>
        </p:txBody>
      </p:sp>
    </p:spTree>
    <p:extLst>
      <p:ext uri="{BB962C8B-B14F-4D97-AF65-F5344CB8AC3E}">
        <p14:creationId xmlns:p14="http://schemas.microsoft.com/office/powerpoint/2010/main" val="61419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COMMISSION ON THE STATUS OF WOMEN</a:t>
            </a:r>
          </a:p>
        </p:txBody>
      </p:sp>
      <p:sp>
        <p:nvSpPr>
          <p:cNvPr id="3" name="Content Placeholder 2"/>
          <p:cNvSpPr>
            <a:spLocks noGrp="1"/>
          </p:cNvSpPr>
          <p:nvPr>
            <p:ph idx="1"/>
          </p:nvPr>
        </p:nvSpPr>
        <p:spPr/>
        <p:txBody>
          <a:bodyPr/>
          <a:lstStyle/>
          <a:p>
            <a:r>
              <a:rPr lang="en-US" dirty="0"/>
              <a:t>THE TASK OF CSW IS TO PROMOTE GENDER EQUALITY AND THE EMPOWERMENT OF WOMEN.</a:t>
            </a:r>
          </a:p>
          <a:p>
            <a:r>
              <a:rPr lang="en-US" dirty="0"/>
              <a:t>ONE OF THE FIREST TASKS IT WAS COMMITTED TO WAS TO CONTRIBUTE TO THE DRAFTING OF THE UNIVERSAL DECLARATION – THIS YEAR CELEBRATING ITS 70</a:t>
            </a:r>
            <a:r>
              <a:rPr lang="en-US" baseline="30000" dirty="0"/>
              <a:t>TH</a:t>
            </a:r>
            <a:r>
              <a:rPr lang="en-US" dirty="0"/>
              <a:t> ANNIVERSARY.</a:t>
            </a:r>
          </a:p>
          <a:p>
            <a:r>
              <a:rPr lang="en-US" dirty="0"/>
              <a:t>THE COMMISSION INSERTED GENDER SENSITIVE LANGUAGE ARGUING THAT REFERENCES TO MEN AS A SYNONYM FOR HUMANITY.</a:t>
            </a:r>
          </a:p>
        </p:txBody>
      </p:sp>
    </p:spTree>
    <p:extLst>
      <p:ext uri="{BB962C8B-B14F-4D97-AF65-F5344CB8AC3E}">
        <p14:creationId xmlns:p14="http://schemas.microsoft.com/office/powerpoint/2010/main" val="211854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VERY IMPORTTANT ZONTIAN</a:t>
            </a:r>
          </a:p>
        </p:txBody>
      </p:sp>
      <p:pic>
        <p:nvPicPr>
          <p:cNvPr id="4" name="Content Placeholder 3" descr="helvi1.jpg"/>
          <p:cNvPicPr>
            <a:picLocks noGrp="1" noChangeAspect="1"/>
          </p:cNvPicPr>
          <p:nvPr>
            <p:ph idx="1"/>
          </p:nvPr>
        </p:nvPicPr>
        <p:blipFill>
          <a:blip r:embed="rId2">
            <a:extLst>
              <a:ext uri="{28A0092B-C50C-407E-A947-70E740481C1C}">
                <a14:useLocalDpi xmlns:a14="http://schemas.microsoft.com/office/drawing/2010/main" val="0"/>
              </a:ext>
            </a:extLst>
          </a:blip>
          <a:srcRect t="28976" b="28976"/>
          <a:stretch>
            <a:fillRect/>
          </a:stretch>
        </p:blipFill>
        <p:spPr>
          <a:xfrm>
            <a:off x="457200" y="2209800"/>
            <a:ext cx="3342512" cy="2013609"/>
          </a:xfrm>
        </p:spPr>
      </p:pic>
      <p:sp>
        <p:nvSpPr>
          <p:cNvPr id="6" name="TextBox 5"/>
          <p:cNvSpPr txBox="1"/>
          <p:nvPr/>
        </p:nvSpPr>
        <p:spPr>
          <a:xfrm>
            <a:off x="4091997" y="2479615"/>
            <a:ext cx="4041602" cy="2677656"/>
          </a:xfrm>
          <a:prstGeom prst="rect">
            <a:avLst/>
          </a:prstGeom>
          <a:noFill/>
        </p:spPr>
        <p:txBody>
          <a:bodyPr wrap="square" rtlCol="0">
            <a:spAutoFit/>
          </a:bodyPr>
          <a:lstStyle/>
          <a:p>
            <a:pPr algn="ctr"/>
            <a:r>
              <a:rPr lang="en-US" sz="2800" dirty="0">
                <a:solidFill>
                  <a:srgbClr val="FF0000"/>
                </a:solidFill>
              </a:rPr>
              <a:t>HELVI SIPILA</a:t>
            </a:r>
          </a:p>
          <a:p>
            <a:pPr algn="ctr"/>
            <a:r>
              <a:rPr lang="en-US" sz="2800" dirty="0"/>
              <a:t>HELVI SIPILA WAS BORN IN FINLAND IN 1915 AND WAS A PAST ZONTA INTERNATIONAL PRESIDENT</a:t>
            </a:r>
          </a:p>
        </p:txBody>
      </p:sp>
      <p:sp>
        <p:nvSpPr>
          <p:cNvPr id="7" name="TextBox 6"/>
          <p:cNvSpPr txBox="1"/>
          <p:nvPr/>
        </p:nvSpPr>
        <p:spPr>
          <a:xfrm>
            <a:off x="1914974" y="5372499"/>
            <a:ext cx="6218625" cy="646331"/>
          </a:xfrm>
          <a:prstGeom prst="rect">
            <a:avLst/>
          </a:prstGeom>
          <a:noFill/>
        </p:spPr>
        <p:txBody>
          <a:bodyPr wrap="square" rtlCol="0">
            <a:spAutoFit/>
          </a:bodyPr>
          <a:lstStyle/>
          <a:p>
            <a:pPr algn="ctr"/>
            <a:r>
              <a:rPr lang="en-US" dirty="0">
                <a:solidFill>
                  <a:srgbClr val="FF0000"/>
                </a:solidFill>
              </a:rPr>
              <a:t>SHE WAS THE FIRST EVER FEMALE ASSISTANT SECRETARY GENERAL OF THE UNITED NATIONS</a:t>
            </a:r>
          </a:p>
        </p:txBody>
      </p:sp>
    </p:spTree>
    <p:extLst>
      <p:ext uri="{BB962C8B-B14F-4D97-AF65-F5344CB8AC3E}">
        <p14:creationId xmlns:p14="http://schemas.microsoft.com/office/powerpoint/2010/main" val="45165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WORLD CONFERENCE ON WOMEN</a:t>
            </a:r>
          </a:p>
        </p:txBody>
      </p:sp>
      <p:sp>
        <p:nvSpPr>
          <p:cNvPr id="3" name="Content Placeholder 2"/>
          <p:cNvSpPr>
            <a:spLocks noGrp="1"/>
          </p:cNvSpPr>
          <p:nvPr>
            <p:ph idx="1"/>
          </p:nvPr>
        </p:nvSpPr>
        <p:spPr/>
        <p:txBody>
          <a:bodyPr/>
          <a:lstStyle/>
          <a:p>
            <a:pPr marL="0" indent="0" algn="ctr">
              <a:buNone/>
            </a:pPr>
            <a:r>
              <a:rPr lang="en-US" sz="2400" dirty="0"/>
              <a:t>	IN 1975 THE FIRST WORLD CONFERENCE ON WOMEN WAS CONVENED</a:t>
            </a:r>
          </a:p>
          <a:p>
            <a:r>
              <a:rPr lang="en-US" b="1" dirty="0">
                <a:solidFill>
                  <a:srgbClr val="FF0000"/>
                </a:solidFill>
              </a:rPr>
              <a:t>HELVI SIPILA WAS IN CHARGE.</a:t>
            </a:r>
          </a:p>
          <a:p>
            <a:r>
              <a:rPr lang="en-US" b="1" dirty="0"/>
              <a:t>133 GOVERNMENTS AND 6000 </a:t>
            </a:r>
            <a:r>
              <a:rPr lang="en-US" dirty="0"/>
              <a:t>NGOs attended.</a:t>
            </a:r>
          </a:p>
          <a:p>
            <a:r>
              <a:rPr lang="en-US" dirty="0"/>
              <a:t>IT DEFINED A PLAN OF ACTION TO IMPROVE THE STATUS OF WOMEN WORLDWIDE</a:t>
            </a:r>
          </a:p>
          <a:p>
            <a:endParaRPr lang="en-US" dirty="0"/>
          </a:p>
        </p:txBody>
      </p:sp>
    </p:spTree>
    <p:extLst>
      <p:ext uri="{BB962C8B-B14F-4D97-AF65-F5344CB8AC3E}">
        <p14:creationId xmlns:p14="http://schemas.microsoft.com/office/powerpoint/2010/main" val="129594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 OF CSW AS A YEARLY “EVENT”</a:t>
            </a:r>
          </a:p>
        </p:txBody>
      </p:sp>
      <p:sp>
        <p:nvSpPr>
          <p:cNvPr id="3" name="Content Placeholder 2"/>
          <p:cNvSpPr>
            <a:spLocks noGrp="1"/>
          </p:cNvSpPr>
          <p:nvPr>
            <p:ph idx="1"/>
          </p:nvPr>
        </p:nvSpPr>
        <p:spPr/>
        <p:txBody>
          <a:bodyPr/>
          <a:lstStyle/>
          <a:p>
            <a:pPr algn="ctr"/>
            <a:r>
              <a:rPr lang="en-US" sz="1800" dirty="0"/>
              <a:t>THIS YEAR MARKS THE 63</a:t>
            </a:r>
            <a:r>
              <a:rPr lang="en-US" sz="1800" baseline="30000" dirty="0"/>
              <a:t>RD</a:t>
            </a:r>
            <a:r>
              <a:rPr lang="en-US" sz="1800" dirty="0"/>
              <a:t> MEETING OF THE CSW TAKING PLACE AT THE UNITED NATIONS IN NEW YORK FROM 11 MARCH THROUGH 22 MARCH 2019</a:t>
            </a:r>
          </a:p>
          <a:p>
            <a:r>
              <a:rPr lang="en-US" sz="1800" dirty="0"/>
              <a:t>IT’S MAIN THEME IS “SOCIAL PROTECTION SYSTEMS, ACCESS TO PUBLIC SERVICES AND SUSTAINABLE INFRASTRUCTURE FOR GENDER EQUALITY AND THE EMPOWERMENT OF WOMEN AND GIRLS”</a:t>
            </a:r>
          </a:p>
          <a:p>
            <a:r>
              <a:rPr lang="en-US" sz="1800" dirty="0"/>
              <a:t>THE REVIEW THEME IS “WOMEN’S EMPOWERMENT AND THE LINK TO SUSTAINABLE DEVELOPMENTWHICH STEMS FROM THE AGREED CONCLUSIONS OF THE SIXTIETH SESSION.</a:t>
            </a:r>
          </a:p>
          <a:p>
            <a:endParaRPr lang="en-US" dirty="0"/>
          </a:p>
          <a:p>
            <a:endParaRPr lang="en-US" dirty="0"/>
          </a:p>
        </p:txBody>
      </p:sp>
    </p:spTree>
    <p:extLst>
      <p:ext uri="{BB962C8B-B14F-4D97-AF65-F5344CB8AC3E}">
        <p14:creationId xmlns:p14="http://schemas.microsoft.com/office/powerpoint/2010/main" val="159856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ARE THE AGREED CONCLUSIONS?</a:t>
            </a:r>
          </a:p>
          <a:p>
            <a:r>
              <a:rPr lang="en-US" dirty="0"/>
              <a:t>THE COMMISSION BEGINS DELEBERATIONS WITH A “ZERO DOCUMENT” AND ENDS WITH “AGREED CONCLUSIONS”.</a:t>
            </a:r>
          </a:p>
          <a:p>
            <a:r>
              <a:rPr lang="en-US" dirty="0"/>
              <a:t>DURING THE TWO WEEKS OF THE SESSION VARIOUS IDEAS ARE FLOATED.  THE ZERO DOCUMENT HAS THE RECOMMENDATIONS THAT HAVE BEEN DEBATED BY THE 45 MEMBERS OF THE COMMISSION AND “AGREED UPON.”</a:t>
            </a:r>
          </a:p>
        </p:txBody>
      </p:sp>
      <p:pic>
        <p:nvPicPr>
          <p:cNvPr id="6" name="Picture 5" descr="Macintosh HD:Users:maryanntarantula:Desktop:Zonta new logo.jpg"/>
          <p:cNvPicPr/>
          <p:nvPr/>
        </p:nvPicPr>
        <p:blipFill>
          <a:blip r:embed="rId2">
            <a:extLst>
              <a:ext uri="{28A0092B-C50C-407E-A947-70E740481C1C}">
                <a14:useLocalDpi xmlns:a14="http://schemas.microsoft.com/office/drawing/2010/main" val="0"/>
              </a:ext>
            </a:extLst>
          </a:blip>
          <a:srcRect/>
          <a:stretch>
            <a:fillRect/>
          </a:stretch>
        </p:blipFill>
        <p:spPr bwMode="auto">
          <a:xfrm>
            <a:off x="1075671" y="319057"/>
            <a:ext cx="5105400" cy="1841500"/>
          </a:xfrm>
          <a:prstGeom prst="rect">
            <a:avLst/>
          </a:prstGeom>
          <a:noFill/>
          <a:ln>
            <a:noFill/>
          </a:ln>
        </p:spPr>
      </p:pic>
    </p:spTree>
    <p:extLst>
      <p:ext uri="{BB962C8B-B14F-4D97-AF65-F5344CB8AC3E}">
        <p14:creationId xmlns:p14="http://schemas.microsoft.com/office/powerpoint/2010/main" val="273399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AT CSW63</a:t>
            </a:r>
          </a:p>
        </p:txBody>
      </p:sp>
      <p:sp>
        <p:nvSpPr>
          <p:cNvPr id="3" name="Content Placeholder 2"/>
          <p:cNvSpPr>
            <a:spLocks noGrp="1"/>
          </p:cNvSpPr>
          <p:nvPr>
            <p:ph idx="1"/>
          </p:nvPr>
        </p:nvSpPr>
        <p:spPr/>
        <p:txBody>
          <a:bodyPr/>
          <a:lstStyle/>
          <a:p>
            <a:r>
              <a:rPr lang="en-US" dirty="0"/>
              <a:t>4000 WOMEN FROM ALL OVER THE WORLD WILL ATTEND, MANY OF THEM REPRESENTING THEIR NGOs.</a:t>
            </a:r>
          </a:p>
          <a:p>
            <a:r>
              <a:rPr lang="en-US" dirty="0"/>
              <a:t>THEY WILL PRESENT THEIR VIEWS IN PARALLEL EVENTS – MANY TELLING OF THEIR VICTORIES AND/OR THEIR BEST PRACTICES AS THEY HAVE TO DO WITH THE THEME OR THE REVIEW THEME.</a:t>
            </a:r>
          </a:p>
          <a:p>
            <a:r>
              <a:rPr lang="en-US" dirty="0"/>
              <a:t>MOST OF THE PARALLEL EVENTS TAKE PLACE IN AND AROUND VARIOUS VENUES NEAR THE UN.</a:t>
            </a:r>
          </a:p>
          <a:p>
            <a:endParaRPr lang="en-US" dirty="0"/>
          </a:p>
          <a:p>
            <a:endParaRPr lang="en-US" dirty="0"/>
          </a:p>
        </p:txBody>
      </p:sp>
    </p:spTree>
    <p:extLst>
      <p:ext uri="{BB962C8B-B14F-4D97-AF65-F5344CB8AC3E}">
        <p14:creationId xmlns:p14="http://schemas.microsoft.com/office/powerpoint/2010/main" val="31032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WANT TO ATTEND?</a:t>
            </a:r>
          </a:p>
        </p:txBody>
      </p:sp>
      <p:sp>
        <p:nvSpPr>
          <p:cNvPr id="3" name="Content Placeholder 2"/>
          <p:cNvSpPr>
            <a:spLocks noGrp="1"/>
          </p:cNvSpPr>
          <p:nvPr>
            <p:ph idx="1"/>
          </p:nvPr>
        </p:nvSpPr>
        <p:spPr/>
        <p:txBody>
          <a:bodyPr>
            <a:normAutofit fontScale="85000" lnSpcReduction="10000"/>
          </a:bodyPr>
          <a:lstStyle/>
          <a:p>
            <a:r>
              <a:rPr lang="en-US" dirty="0"/>
              <a:t>ZONTIANS FROM MANY PARTS OF THE WORLD ATTEND.</a:t>
            </a:r>
          </a:p>
          <a:p>
            <a:r>
              <a:rPr lang="en-US" dirty="0"/>
              <a:t>OTHERS FROM DISTRICT 3 WILL TELL YOU OF THEIR EXPERIENCES AND WILL SAY THAT MOST OF THE EVENTS THEY ATTEND HAVE BROUGHT THEM INTERESTING INFORMATION AND INNOVATIONS THEY CAN UTILIZE IN THEIR DISTRICT AND CLUBS.</a:t>
            </a:r>
          </a:p>
          <a:p>
            <a:r>
              <a:rPr lang="en-US" dirty="0"/>
              <a:t>ATTENDING PARALLEL EVENTS HAS NO COST TO YOUAND THE GLEANING OF INFORMATION IS THE REWARD FOR TAKING A DAY OR TWO TO FIND OUT WHAT THE WORLD IS DOING TO EMPOWER WOMEN AND GIRLS.</a:t>
            </a:r>
          </a:p>
          <a:p>
            <a:r>
              <a:rPr lang="en-US" dirty="0"/>
              <a:t>WHY NOT JOIN US AND MAKE SOME ZONTA HISTORY?</a:t>
            </a:r>
          </a:p>
        </p:txBody>
      </p:sp>
    </p:spTree>
    <p:extLst>
      <p:ext uri="{BB962C8B-B14F-4D97-AF65-F5344CB8AC3E}">
        <p14:creationId xmlns:p14="http://schemas.microsoft.com/office/powerpoint/2010/main" val="2260120412"/>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79</TotalTime>
  <Words>596</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Plaza</vt:lpstr>
      <vt:lpstr>ZONTA INTERNATIONAL AND ITS ROLE AT THE UNITED NATIONS</vt:lpstr>
      <vt:lpstr>WHAT TIES ZONTA TO THE UN</vt:lpstr>
      <vt:lpstr>THE COMMISSION ON THE STATUS OF WOMEN</vt:lpstr>
      <vt:lpstr>A VERY IMPORTTANT ZONTIAN</vt:lpstr>
      <vt:lpstr>FIRST WORLD CONFERENCE ON WOMEN</vt:lpstr>
      <vt:lpstr>DEVELOPMENT OF CSW AS A YEARLY “EVENT”</vt:lpstr>
      <vt:lpstr>PowerPoint Presentation</vt:lpstr>
      <vt:lpstr>WHAT TO EXPECT AT CSW63</vt:lpstr>
      <vt:lpstr>DO YOU WANT TO ATTEND?</vt:lpstr>
      <vt:lpstr>QUESTIONS AND ANSWERS.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ZONTA INTERNATIONAL AND THE UN</dc:title>
  <dc:creator>Maryann Tarantula</dc:creator>
  <cp:lastModifiedBy>Judy Johnston</cp:lastModifiedBy>
  <cp:revision>11</cp:revision>
  <dcterms:created xsi:type="dcterms:W3CDTF">2018-10-04T19:22:54Z</dcterms:created>
  <dcterms:modified xsi:type="dcterms:W3CDTF">2018-11-23T17:27:12Z</dcterms:modified>
</cp:coreProperties>
</file>