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84" r:id="rId3"/>
    <p:sldId id="263" r:id="rId4"/>
    <p:sldId id="257" r:id="rId5"/>
    <p:sldId id="258" r:id="rId6"/>
    <p:sldId id="265" r:id="rId7"/>
    <p:sldId id="286" r:id="rId8"/>
    <p:sldId id="276" r:id="rId9"/>
    <p:sldId id="278" r:id="rId10"/>
    <p:sldId id="275" r:id="rId11"/>
    <p:sldId id="285" r:id="rId12"/>
    <p:sldId id="287" r:id="rId13"/>
    <p:sldId id="256" r:id="rId14"/>
    <p:sldId id="281" r:id="rId15"/>
  </p:sldIdLst>
  <p:sldSz cx="9144000" cy="6858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858" y="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6877AFAA-28F7-417C-9813-4D485A44C9A4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9" tIns="47060" rIns="94119" bIns="470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0477"/>
            <a:ext cx="5681980" cy="4216241"/>
          </a:xfrm>
          <a:prstGeom prst="rect">
            <a:avLst/>
          </a:prstGeom>
        </p:spPr>
        <p:txBody>
          <a:bodyPr vert="horz" lIns="94119" tIns="47060" rIns="94119" bIns="470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E7C9B060-A858-42E7-ACC5-17255ECC3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9B060-A858-42E7-ACC5-17255ECC38F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9B060-A858-42E7-ACC5-17255ECC38F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80-23CE-4A6E-8F51-471E58A91C41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9A4B-5E5F-4C2C-8D03-477ED275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80-23CE-4A6E-8F51-471E58A91C41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9A4B-5E5F-4C2C-8D03-477ED275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80-23CE-4A6E-8F51-471E58A91C41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9A4B-5E5F-4C2C-8D03-477ED275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80-23CE-4A6E-8F51-471E58A91C41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9A4B-5E5F-4C2C-8D03-477ED275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80-23CE-4A6E-8F51-471E58A91C41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9A4B-5E5F-4C2C-8D03-477ED275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80-23CE-4A6E-8F51-471E58A91C41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9A4B-5E5F-4C2C-8D03-477ED275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80-23CE-4A6E-8F51-471E58A91C41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9A4B-5E5F-4C2C-8D03-477ED275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80-23CE-4A6E-8F51-471E58A91C41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9A4B-5E5F-4C2C-8D03-477ED275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80-23CE-4A6E-8F51-471E58A91C41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9A4B-5E5F-4C2C-8D03-477ED275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80-23CE-4A6E-8F51-471E58A91C41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9A4B-5E5F-4C2C-8D03-477ED275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80-23CE-4A6E-8F51-471E58A91C41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9A4B-5E5F-4C2C-8D03-477ED275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15B80-23CE-4A6E-8F51-471E58A91C41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59A4B-5E5F-4C2C-8D03-477ED275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mbership.zonta.org/Governance" TargetMode="External"/><Relationship Id="rId2" Type="http://schemas.openxmlformats.org/officeDocument/2006/relationships/hyperlink" Target="http://www.zonta.org/membershi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5433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 descr="https://scontent-iad3-1.xx.fbcdn.net/v/t1.0-0/p526x296/18199457_1737887926238468_5307343546464482882_n.jpg?_nc_cat=0&amp;oh=7381567d87acdffe2acdb57860a42419&amp;oe=5C3354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267200"/>
            <a:ext cx="2057400" cy="147851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5802868"/>
            <a:ext cx="403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Ramen Noodle Museum  - Who knew?</a:t>
            </a:r>
          </a:p>
        </p:txBody>
      </p:sp>
      <p:pic>
        <p:nvPicPr>
          <p:cNvPr id="30726" name="Picture 6" descr="http://cdn.deepjapan.org/content/images/.user/_image3_1_TPhcBw13947703976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685800"/>
            <a:ext cx="4286250" cy="27336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43200" y="62484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Giant Ferris Wheel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 Few Yokohama Highlights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0400" y="1143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100 yen store</a:t>
            </a:r>
          </a:p>
        </p:txBody>
      </p:sp>
      <p:pic>
        <p:nvPicPr>
          <p:cNvPr id="14" name="Picture 4" descr="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905000"/>
            <a:ext cx="2028825" cy="152400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66800" y="3505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Cup of Noodles Museum Store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014ConventionYellowRo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280" y="1423812"/>
            <a:ext cx="5303520" cy="3529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Extra Slides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90600" y="815975"/>
            <a:ext cx="7772400" cy="1470025"/>
          </a:xfrm>
        </p:spPr>
        <p:txBody>
          <a:bodyPr>
            <a:normAutofit fontScale="90000"/>
          </a:bodyPr>
          <a:lstStyle/>
          <a:p>
            <a:pPr fontAlgn="ctr"/>
            <a:r>
              <a:rPr lang="en-US" dirty="0"/>
              <a:t>ZI Convention 2020</a:t>
            </a:r>
            <a:br>
              <a:rPr lang="en-US" dirty="0"/>
            </a:br>
            <a:r>
              <a:rPr lang="en-US" sz="2800" dirty="0"/>
              <a:t>Chicago Marriott Downtown</a:t>
            </a:r>
            <a:br>
              <a:rPr lang="en-US" sz="2800" dirty="0"/>
            </a:br>
            <a:r>
              <a:rPr lang="en-US" sz="2800" dirty="0"/>
              <a:t>Magnificent Mile</a:t>
            </a:r>
            <a:br>
              <a:rPr lang="en-US" sz="2800" dirty="0"/>
            </a:br>
            <a:r>
              <a:rPr lang="en-US" sz="2800" dirty="0"/>
              <a:t>July, 4 – July 8, 2020</a:t>
            </a:r>
            <a:br>
              <a:rPr lang="en-US" sz="2800" dirty="0"/>
            </a:br>
            <a:br>
              <a:rPr lang="en-US" dirty="0"/>
            </a:br>
            <a:endParaRPr lang="en-US" dirty="0"/>
          </a:p>
        </p:txBody>
      </p:sp>
      <p:pic>
        <p:nvPicPr>
          <p:cNvPr id="15362" name="Picture 2" descr="https://cache.marriott.com/marriottassets/marriott/CHIDT/chidt-exterior-0227-hor-feat.jpg?interpolation=progressive-bilinear&amp;downsize=1180px:*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162800"/>
            <a:ext cx="3657600" cy="1463040"/>
          </a:xfrm>
          <a:prstGeom prst="rect">
            <a:avLst/>
          </a:prstGeom>
          <a:noFill/>
        </p:spPr>
      </p:pic>
      <p:pic>
        <p:nvPicPr>
          <p:cNvPr id="15364" name="Picture 4" descr="Image may contain: sky, ocean, outdoor, text and wa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9144000" cy="4876800"/>
          </a:xfrm>
          <a:prstGeom prst="rect">
            <a:avLst/>
          </a:prstGeom>
          <a:noFill/>
        </p:spPr>
      </p:pic>
      <p:pic>
        <p:nvPicPr>
          <p:cNvPr id="6" name="Picture 2" descr="https://cache.marriott.com/marriottassets/marriott/CHIDT/chidt-exterior-0227-hor-feat.jpg?interpolation=progressive-bilinear&amp;downsize=1180px:*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57200"/>
            <a:ext cx="3657600" cy="1463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76200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Holly Ransom, 2010 Jane M. </a:t>
            </a:r>
            <a:r>
              <a:rPr lang="en-US" sz="3200" dirty="0" err="1"/>
              <a:t>Klausman</a:t>
            </a:r>
            <a:r>
              <a:rPr lang="en-US" sz="3200" dirty="0"/>
              <a:t> </a:t>
            </a:r>
          </a:p>
          <a:p>
            <a:pPr algn="ctr"/>
            <a:r>
              <a:rPr lang="en-US" sz="3200" dirty="0"/>
              <a:t> Women In Business Scholar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343400"/>
            <a:ext cx="3581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  Click to enlarge 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143000"/>
            <a:ext cx="5105400" cy="3067050"/>
          </a:xfrm>
          <a:prstGeom prst="rect">
            <a:avLst/>
          </a:prstGeom>
          <a:noFill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495800"/>
            <a:ext cx="3810000" cy="223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8-Zonta-International-Convention-logo-cropp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4819650" cy="1905000"/>
          </a:xfrm>
        </p:spPr>
      </p:pic>
      <p:sp>
        <p:nvSpPr>
          <p:cNvPr id="5" name="Rectangle 4"/>
          <p:cNvSpPr/>
          <p:nvPr/>
        </p:nvSpPr>
        <p:spPr>
          <a:xfrm>
            <a:off x="457200" y="2049482"/>
            <a:ext cx="7924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/>
              <a:t>Credentials Committee gave a daily report of attendance</a:t>
            </a:r>
          </a:p>
          <a:p>
            <a:r>
              <a:rPr lang="en-US" dirty="0"/>
              <a:t>International Board		                        11</a:t>
            </a:r>
          </a:p>
          <a:p>
            <a:r>
              <a:rPr lang="en-US" dirty="0"/>
              <a:t>Past International Presidents	                          7</a:t>
            </a:r>
          </a:p>
          <a:p>
            <a:r>
              <a:rPr lang="en-US" dirty="0"/>
              <a:t>Governors			      31</a:t>
            </a:r>
          </a:p>
          <a:p>
            <a:r>
              <a:rPr lang="en-US" dirty="0"/>
              <a:t>Delegate and Proxy Votes		  </a:t>
            </a:r>
            <a:r>
              <a:rPr lang="en-US" u="sng" dirty="0"/>
              <a:t>1418</a:t>
            </a:r>
            <a:endParaRPr lang="en-US" dirty="0"/>
          </a:p>
          <a:p>
            <a:r>
              <a:rPr lang="en-US" dirty="0"/>
              <a:t>Total Number of Votes		  1467</a:t>
            </a:r>
          </a:p>
          <a:p>
            <a:r>
              <a:rPr lang="en-US" dirty="0"/>
              <a:t>Total Number of Countries		      66  (Mongolia the latest)</a:t>
            </a:r>
          </a:p>
          <a:p>
            <a:r>
              <a:rPr lang="en-US" dirty="0"/>
              <a:t>Total Number of Clubs		  1159</a:t>
            </a:r>
          </a:p>
          <a:p>
            <a:r>
              <a:rPr lang="en-US" dirty="0"/>
              <a:t>Clubs Represented by Delegates	    664</a:t>
            </a:r>
          </a:p>
          <a:p>
            <a:r>
              <a:rPr lang="en-US" dirty="0"/>
              <a:t>Clubs Represented by Proxy	                      423</a:t>
            </a:r>
          </a:p>
          <a:p>
            <a:r>
              <a:rPr lang="en-US" dirty="0"/>
              <a:t>Clubs Not Represented		       72</a:t>
            </a:r>
          </a:p>
          <a:p>
            <a:r>
              <a:rPr lang="en-US" dirty="0" err="1"/>
              <a:t>Zonta</a:t>
            </a:r>
            <a:r>
              <a:rPr lang="en-US" dirty="0"/>
              <a:t> Members Registered	                    2037</a:t>
            </a:r>
          </a:p>
          <a:p>
            <a:r>
              <a:rPr lang="en-US" dirty="0"/>
              <a:t>Guests Registered			    280</a:t>
            </a:r>
            <a:br>
              <a:rPr lang="en-US" dirty="0"/>
            </a:br>
            <a:endParaRPr lang="en-US" dirty="0"/>
          </a:p>
          <a:p>
            <a:r>
              <a:rPr lang="en-US" sz="2000" b="1" dirty="0"/>
              <a:t>Total Attendees at Convention last day	  2366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Arial" pitchFamily="34" charset="0"/>
                <a:ea typeface="Calibri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5838"/>
            <a:ext cx="4040188" cy="639762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2018-2020 </a:t>
            </a:r>
            <a:r>
              <a:rPr lang="en-US" sz="1800" dirty="0" err="1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Zonta</a:t>
            </a:r>
            <a:r>
              <a:rPr lang="en-US" sz="1800" dirty="0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 International and </a:t>
            </a:r>
            <a:r>
              <a:rPr lang="en-US" sz="1800" dirty="0" err="1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Zonta</a:t>
            </a:r>
            <a:r>
              <a:rPr lang="en-US" sz="1800" dirty="0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 International Foundation Boards: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895600"/>
            <a:ext cx="4344988" cy="4267200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President-Elect: </a:t>
            </a:r>
            <a:r>
              <a:rPr lang="en-US" sz="1800" dirty="0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Sharon </a:t>
            </a:r>
            <a:r>
              <a:rPr lang="en-US" sz="1800" dirty="0" err="1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Langenbeck</a:t>
            </a:r>
            <a:r>
              <a:rPr lang="en-US" sz="1800" dirty="0">
                <a:solidFill>
                  <a:srgbClr val="403F42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en-US" sz="18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Vice </a:t>
            </a:r>
            <a:r>
              <a:rPr lang="en-US" sz="1800" b="1" i="1" dirty="0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President</a:t>
            </a:r>
            <a:r>
              <a:rPr lang="en-US" sz="1800" b="1" dirty="0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: </a:t>
            </a:r>
            <a:r>
              <a:rPr lang="en-US" sz="1800" dirty="0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Ute </a:t>
            </a:r>
            <a:r>
              <a:rPr lang="en-US" sz="1800" dirty="0" err="1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Scholz</a:t>
            </a:r>
            <a:r>
              <a:rPr lang="en-US" sz="1800" dirty="0">
                <a:solidFill>
                  <a:srgbClr val="403F42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en-US" sz="18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Treasurer/Secretary: </a:t>
            </a:r>
            <a:r>
              <a:rPr lang="en-US" sz="1800" dirty="0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Mari McKenzie</a:t>
            </a:r>
            <a:r>
              <a:rPr lang="en-US" sz="1800" dirty="0">
                <a:solidFill>
                  <a:srgbClr val="403F42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en-US" sz="18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International Directors:</a:t>
            </a:r>
            <a:endParaRPr lang="en-US" sz="1800" dirty="0">
              <a:latin typeface="Arial" pitchFamily="34" charset="0"/>
              <a:ea typeface="Calibri"/>
              <a:cs typeface="Arial" pitchFamily="34" charset="0"/>
            </a:endParaRPr>
          </a:p>
          <a:p>
            <a:pPr lvl="0">
              <a:spcBef>
                <a:spcPts val="0"/>
              </a:spcBef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Marguerite </a:t>
            </a:r>
            <a:r>
              <a:rPr lang="en-US" sz="1800" dirty="0" err="1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Akossi-Mvongo</a:t>
            </a:r>
            <a:endParaRPr lang="en-US" sz="1800" dirty="0">
              <a:latin typeface="Arial" pitchFamily="34" charset="0"/>
              <a:ea typeface="Calibri"/>
              <a:cs typeface="Arial" pitchFamily="34" charset="0"/>
            </a:endParaRPr>
          </a:p>
          <a:p>
            <a:pPr lvl="0">
              <a:spcBef>
                <a:spcPts val="0"/>
              </a:spcBef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Margaret Bateman</a:t>
            </a:r>
            <a:endParaRPr lang="en-US" sz="1800" dirty="0">
              <a:latin typeface="Arial" pitchFamily="34" charset="0"/>
              <a:ea typeface="Calibri"/>
              <a:cs typeface="Arial" pitchFamily="34" charset="0"/>
            </a:endParaRPr>
          </a:p>
          <a:p>
            <a:pPr lvl="0">
              <a:spcBef>
                <a:spcPts val="0"/>
              </a:spcBef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Sigrid </a:t>
            </a:r>
            <a:r>
              <a:rPr lang="en-US" sz="1800" dirty="0" err="1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Duden</a:t>
            </a:r>
            <a:endParaRPr lang="en-US" sz="1800" dirty="0">
              <a:latin typeface="Arial" pitchFamily="34" charset="0"/>
              <a:ea typeface="Calibri"/>
              <a:cs typeface="Arial" pitchFamily="34" charset="0"/>
            </a:endParaRPr>
          </a:p>
          <a:p>
            <a:pPr lvl="0">
              <a:spcBef>
                <a:spcPts val="0"/>
              </a:spcBef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Judy Gorton</a:t>
            </a:r>
            <a:endParaRPr lang="en-US" sz="1800" dirty="0">
              <a:latin typeface="Arial" pitchFamily="34" charset="0"/>
              <a:ea typeface="Calibri"/>
              <a:cs typeface="Arial" pitchFamily="34" charset="0"/>
            </a:endParaRPr>
          </a:p>
          <a:p>
            <a:pPr lvl="0">
              <a:spcBef>
                <a:spcPts val="0"/>
              </a:spcBef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800" dirty="0" err="1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Lalivan</a:t>
            </a:r>
            <a:r>
              <a:rPr lang="en-US" sz="1800" dirty="0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Karnchanachari</a:t>
            </a:r>
            <a:endParaRPr lang="en-US" sz="1800" dirty="0">
              <a:latin typeface="Arial" pitchFamily="34" charset="0"/>
              <a:ea typeface="Calibri"/>
              <a:cs typeface="Arial" pitchFamily="34" charset="0"/>
            </a:endParaRPr>
          </a:p>
          <a:p>
            <a:pPr lvl="0">
              <a:spcBef>
                <a:spcPts val="0"/>
              </a:spcBef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Christina </a:t>
            </a:r>
            <a:r>
              <a:rPr lang="en-US" sz="1800" dirty="0" err="1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Rylander</a:t>
            </a:r>
            <a:r>
              <a:rPr lang="en-US" sz="1800" dirty="0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Bergqvist</a:t>
            </a:r>
            <a:endParaRPr lang="en-US" sz="1800" dirty="0">
              <a:latin typeface="Arial" pitchFamily="34" charset="0"/>
              <a:ea typeface="Calibri"/>
              <a:cs typeface="Arial" pitchFamily="34" charset="0"/>
            </a:endParaRPr>
          </a:p>
          <a:p>
            <a:pPr lvl="0">
              <a:spcBef>
                <a:spcPts val="0"/>
              </a:spcBef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800" dirty="0" err="1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Salla</a:t>
            </a:r>
            <a:r>
              <a:rPr lang="en-US" sz="1800" dirty="0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Tuominen</a:t>
            </a:r>
            <a:endParaRPr lang="en-US" sz="18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32038"/>
            <a:ext cx="4041775" cy="639762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International Nominating Committee:</a:t>
            </a:r>
            <a:endParaRPr lang="en-US" sz="19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78112"/>
            <a:ext cx="4270375" cy="3951288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North, Central and South America</a:t>
            </a:r>
            <a:endParaRPr lang="en-US" sz="18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Denise Quarles</a:t>
            </a:r>
            <a:endParaRPr lang="en-US" sz="18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Europe</a:t>
            </a:r>
            <a:endParaRPr lang="en-US" sz="18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Dietlind</a:t>
            </a:r>
            <a:r>
              <a:rPr lang="en-US" sz="1800" dirty="0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Stuerz</a:t>
            </a:r>
            <a:endParaRPr lang="en-US" sz="18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Africa</a:t>
            </a:r>
            <a:endParaRPr lang="en-US" sz="18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Anne-Marie French </a:t>
            </a:r>
            <a:r>
              <a:rPr lang="en-US" sz="1800" dirty="0" err="1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Cudjoe</a:t>
            </a:r>
            <a:endParaRPr lang="en-US" sz="18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Australia and New Zealand</a:t>
            </a:r>
            <a:endParaRPr lang="en-US" sz="18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Janet Hope</a:t>
            </a:r>
            <a:endParaRPr lang="en-US" sz="18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Asia</a:t>
            </a:r>
            <a:endParaRPr lang="en-US" sz="18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Dilruba</a:t>
            </a:r>
            <a:r>
              <a:rPr lang="en-US" sz="1800" dirty="0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 Ahmed</a:t>
            </a:r>
            <a:endParaRPr lang="en-US" sz="18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At Large</a:t>
            </a:r>
            <a:endParaRPr lang="en-US" sz="18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Sonia Albanese</a:t>
            </a:r>
            <a:endParaRPr lang="en-US" sz="18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Judith Anderson</a:t>
            </a:r>
            <a:endParaRPr lang="en-US" sz="18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Sonja </a:t>
            </a:r>
            <a:r>
              <a:rPr lang="en-US" sz="1800" dirty="0" err="1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Hönig</a:t>
            </a:r>
            <a:r>
              <a:rPr lang="en-US" sz="1800" dirty="0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Schough</a:t>
            </a:r>
            <a:endParaRPr lang="en-US" sz="18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Dunstanette</a:t>
            </a:r>
            <a:r>
              <a:rPr lang="en-US" sz="1800" dirty="0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40404"/>
                </a:solidFill>
                <a:latin typeface="Arial" pitchFamily="34" charset="0"/>
                <a:ea typeface="Times New Roman"/>
                <a:cs typeface="Arial" pitchFamily="34" charset="0"/>
              </a:rPr>
              <a:t>Macauley</a:t>
            </a:r>
            <a:endParaRPr lang="en-US" sz="1800" dirty="0"/>
          </a:p>
        </p:txBody>
      </p:sp>
      <p:pic>
        <p:nvPicPr>
          <p:cNvPr id="8" name="Picture 7" descr="http://files.constantcontact.com/40736f60101/f8fd9f15-dcd5-43f4-acbd-1ca41c0685d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3657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SUSANNE von BASSEWIT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52400"/>
            <a:ext cx="1219200" cy="160229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105400" y="457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81252A"/>
                </a:solidFill>
                <a:latin typeface="Lato"/>
                <a:cs typeface="Arial" pitchFamily="34" charset="0"/>
              </a:rPr>
              <a:t>SUSANNE von BASSEWITZ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Lato"/>
                <a:cs typeface="Arial" pitchFamily="34" charset="0"/>
              </a:rPr>
              <a:t>Düsseldorf II, Germany</a:t>
            </a:r>
            <a:br>
              <a:rPr lang="en-US" dirty="0">
                <a:solidFill>
                  <a:srgbClr val="000000"/>
                </a:solidFill>
                <a:latin typeface="Lato"/>
                <a:cs typeface="Arial" pitchFamily="34" charset="0"/>
              </a:rPr>
            </a:br>
            <a:r>
              <a:rPr lang="en-US" dirty="0">
                <a:solidFill>
                  <a:srgbClr val="000000"/>
                </a:solidFill>
                <a:latin typeface="Lato"/>
                <a:cs typeface="Arial" pitchFamily="34" charset="0"/>
              </a:rPr>
              <a:t>District 29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66940"/>
            <a:ext cx="7772400" cy="469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convention.zonta.org/Portals/4/EasyDNNRotator/2821/xyozee1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057399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52400"/>
            <a:ext cx="1676400" cy="15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9775"/>
            <a:ext cx="91440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convention.zonta.org/Portals/4/EasyDNNRotator/2821/xyozee1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4263" y="103850"/>
            <a:ext cx="1709737" cy="157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156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Zonta</a:t>
            </a:r>
            <a:r>
              <a:rPr lang="en-US" sz="3600" dirty="0"/>
              <a:t> International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10287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600200" y="9144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A50021"/>
                </a:solidFill>
              </a:rPr>
              <a:t>Zonta</a:t>
            </a:r>
            <a:r>
              <a:rPr lang="en-US" sz="2800" b="1" dirty="0">
                <a:solidFill>
                  <a:srgbClr val="A50021"/>
                </a:solidFill>
              </a:rPr>
              <a:t> International 2018-2020 Biennial Goals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We empower women</a:t>
            </a:r>
          </a:p>
          <a:p>
            <a:pPr>
              <a:buNone/>
            </a:pPr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</a:rPr>
              <a:t>Goal 1</a:t>
            </a:r>
          </a:p>
          <a:p>
            <a:pPr>
              <a:buNone/>
            </a:pPr>
            <a:r>
              <a:rPr lang="en-US" sz="2000" dirty="0"/>
              <a:t>      </a:t>
            </a:r>
            <a:r>
              <a:rPr lang="en-US" sz="2000" b="1" dirty="0"/>
              <a:t>We maximize our impact </a:t>
            </a:r>
            <a:r>
              <a:rPr lang="en-US" sz="2000" dirty="0"/>
              <a:t>through service and advocacy initiatives and educational programs that empower women and girls</a:t>
            </a:r>
            <a:br>
              <a:rPr lang="en-US" sz="2000" dirty="0"/>
            </a:br>
            <a:endParaRPr lang="en-US" sz="2000" dirty="0"/>
          </a:p>
          <a:p>
            <a:pPr>
              <a:buNone/>
            </a:pPr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</a:rPr>
              <a:t>Goal 2</a:t>
            </a:r>
          </a:p>
          <a:p>
            <a:pPr>
              <a:buNone/>
            </a:pPr>
            <a:r>
              <a:rPr lang="en-US" sz="2000" dirty="0"/>
              <a:t>       </a:t>
            </a:r>
            <a:r>
              <a:rPr lang="en-US" sz="2000" b="1" dirty="0"/>
              <a:t>We strengthen our resources</a:t>
            </a:r>
            <a:r>
              <a:rPr lang="en-US" sz="2000" dirty="0"/>
              <a:t> to support our mission</a:t>
            </a:r>
            <a:br>
              <a:rPr lang="en-US" sz="2000" dirty="0"/>
            </a:br>
            <a:endParaRPr lang="en-US" sz="2000" b="1" u="sng" dirty="0"/>
          </a:p>
          <a:p>
            <a:pPr>
              <a:buNone/>
            </a:pPr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</a:rPr>
              <a:t>Goal 3</a:t>
            </a:r>
          </a:p>
          <a:p>
            <a:pPr>
              <a:buNone/>
            </a:pPr>
            <a:r>
              <a:rPr lang="en-US" sz="2000" dirty="0"/>
              <a:t>         </a:t>
            </a:r>
            <a:r>
              <a:rPr lang="en-US" sz="2000" b="1" dirty="0"/>
              <a:t>We enhance our profile </a:t>
            </a:r>
            <a:r>
              <a:rPr lang="en-US" sz="2000" dirty="0"/>
              <a:t>around the world through centennial </a:t>
            </a:r>
            <a:br>
              <a:rPr lang="en-US" sz="2000" dirty="0"/>
            </a:br>
            <a:r>
              <a:rPr lang="en-US" sz="2000" dirty="0"/>
              <a:t>   anniversary activities</a:t>
            </a:r>
            <a:endParaRPr lang="en-US" sz="2000" b="1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           </a:t>
            </a:r>
            <a:r>
              <a:rPr lang="en-US" sz="3600" b="1" dirty="0"/>
              <a:t>By-Laws changes affecting </a:t>
            </a:r>
            <a:br>
              <a:rPr lang="en-US" sz="3600" b="1" dirty="0"/>
            </a:br>
            <a:r>
              <a:rPr lang="en-US" sz="3600" b="1" dirty="0"/>
              <a:t> District and Clubs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135563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sz="3400" dirty="0"/>
              <a:t>Diversity of Membership</a:t>
            </a:r>
          </a:p>
          <a:p>
            <a:pPr lvl="1"/>
            <a:r>
              <a:rPr lang="en-US" sz="3400" dirty="0"/>
              <a:t>Member classifications on the website:  </a:t>
            </a:r>
            <a:r>
              <a:rPr lang="en-US" sz="3400" u="sng" dirty="0">
                <a:hlinkClick r:id="rId2"/>
              </a:rPr>
              <a:t>www.zonta.org/membership</a:t>
            </a:r>
            <a:r>
              <a:rPr lang="en-US" sz="3400" u="sng" dirty="0"/>
              <a:t> tools/membership planning</a:t>
            </a:r>
            <a:endParaRPr lang="en-US" sz="3400" dirty="0"/>
          </a:p>
          <a:p>
            <a:pPr lvl="1"/>
            <a:r>
              <a:rPr lang="en-US" sz="3400" dirty="0"/>
              <a:t>ZI Termination of clubs if club failed to pay dues or do not meet at least quarterly or do not function as a </a:t>
            </a:r>
            <a:r>
              <a:rPr lang="en-US" sz="3400" dirty="0" err="1"/>
              <a:t>Zonta</a:t>
            </a:r>
            <a:r>
              <a:rPr lang="en-US" sz="3400" dirty="0"/>
              <a:t> club</a:t>
            </a:r>
          </a:p>
          <a:p>
            <a:pPr lvl="1"/>
            <a:r>
              <a:rPr lang="en-US" sz="3400" dirty="0"/>
              <a:t>ZI Dues and fees – ZI raised dues </a:t>
            </a:r>
            <a:r>
              <a:rPr lang="en-US" sz="3400" dirty="0">
                <a:solidFill>
                  <a:srgbClr val="FF0000"/>
                </a:solidFill>
              </a:rPr>
              <a:t>$8.00 </a:t>
            </a:r>
            <a:r>
              <a:rPr lang="en-US" sz="3400" dirty="0"/>
              <a:t>starting in 2019.  New members </a:t>
            </a:r>
            <a:r>
              <a:rPr lang="en-US" sz="3400" u="sng" dirty="0"/>
              <a:t>under</a:t>
            </a:r>
            <a:r>
              <a:rPr lang="en-US" sz="3400" dirty="0"/>
              <a:t> 30 get 50% reduction of dues.</a:t>
            </a:r>
          </a:p>
          <a:p>
            <a:pPr lvl="1"/>
            <a:r>
              <a:rPr lang="en-US" sz="3400" dirty="0"/>
              <a:t>JMK remains the same name</a:t>
            </a:r>
          </a:p>
          <a:p>
            <a:pPr lvl="1"/>
            <a:r>
              <a:rPr lang="en-US" sz="3400" dirty="0"/>
              <a:t>YWPA – now includes Young Women Leaders in Public Affairs/Services</a:t>
            </a:r>
          </a:p>
          <a:p>
            <a:pPr lvl="1"/>
            <a:r>
              <a:rPr lang="en-US" sz="3400" dirty="0"/>
              <a:t>District Officers – take office at close of Convention.  Term is 2 years.  Treasurer eligible to serve in the same office (two terms, not necessarily consecutive); area directors eligible to serve again 4 years after completion of term.</a:t>
            </a:r>
          </a:p>
          <a:p>
            <a:pPr>
              <a:buNone/>
            </a:pPr>
            <a:r>
              <a:rPr lang="en-US" dirty="0">
                <a:hlinkClick r:id="rId3"/>
              </a:rPr>
              <a:t>https://membership.zonta.org/Governance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52400"/>
            <a:ext cx="10287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87868"/>
            <a:ext cx="1013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Outgoing &amp; Incoming International President</a:t>
            </a:r>
            <a:br>
              <a:rPr lang="en-US" sz="2400" b="1" dirty="0"/>
            </a:br>
            <a:r>
              <a:rPr lang="en-US" sz="2400" b="1" dirty="0"/>
              <a:t>                                                            and District 3 Governor 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24250"/>
            <a:ext cx="7620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419600" y="2674203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Transition of District 3 Governor</a:t>
            </a:r>
          </a:p>
          <a:p>
            <a:r>
              <a:rPr lang="en-US" sz="2400" b="1" dirty="0"/>
              <a:t> for 2018-2020 Biennium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1430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114800"/>
            <a:ext cx="38862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447800"/>
            <a:ext cx="45720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2" name="Picture 6" descr="Image result for zonta yokohama convention pictur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1" y="4495800"/>
            <a:ext cx="4571999" cy="17621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Yokohama Convention Highlights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11469</TotalTime>
  <Words>300</Words>
  <Application>Microsoft Office PowerPoint</Application>
  <PresentationFormat>On-screen Show (4:3)</PresentationFormat>
  <Paragraphs>78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Lato</vt:lpstr>
      <vt:lpstr>Symbol</vt:lpstr>
      <vt:lpstr>Times New Roman</vt:lpstr>
      <vt:lpstr>Office Theme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           By-Laws changes affecting   District and Clubs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ZI Convention 2020 Chicago Marriott Downtown Magnificent Mile July, 4 – July 8, 2020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Gale</dc:creator>
  <cp:lastModifiedBy>Judy Johnston</cp:lastModifiedBy>
  <cp:revision>172</cp:revision>
  <dcterms:created xsi:type="dcterms:W3CDTF">2018-07-17T12:59:46Z</dcterms:created>
  <dcterms:modified xsi:type="dcterms:W3CDTF">2018-11-23T17:27:57Z</dcterms:modified>
</cp:coreProperties>
</file>